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32918400" cy="24688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300"/>
    <a:srgbClr val="1BD2AF"/>
    <a:srgbClr val="FF5733"/>
    <a:srgbClr val="F6C6AD"/>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44"/>
    <p:restoredTop sz="94719"/>
  </p:normalViewPr>
  <p:slideViewPr>
    <p:cSldViewPr snapToGrid="0">
      <p:cViewPr>
        <p:scale>
          <a:sx n="57" d="100"/>
          <a:sy n="57" d="100"/>
        </p:scale>
        <p:origin x="228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27C35-8327-A04B-B178-25111FDD7382}" type="datetimeFigureOut">
              <a:rPr lang="en-US" smtClean="0"/>
              <a:t>3/14/25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A40B9-47B8-9A44-B75B-5EA4E771D113}" type="slidenum">
              <a:rPr lang="en-US" smtClean="0"/>
              <a:t>‹#›</a:t>
            </a:fld>
            <a:endParaRPr lang="en-US"/>
          </a:p>
        </p:txBody>
      </p:sp>
    </p:spTree>
    <p:extLst>
      <p:ext uri="{BB962C8B-B14F-4D97-AF65-F5344CB8AC3E}">
        <p14:creationId xmlns:p14="http://schemas.microsoft.com/office/powerpoint/2010/main" val="3468553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AA40B9-47B8-9A44-B75B-5EA4E771D113}" type="slidenum">
              <a:rPr lang="en-US" smtClean="0"/>
              <a:t>1</a:t>
            </a:fld>
            <a:endParaRPr lang="en-US"/>
          </a:p>
        </p:txBody>
      </p:sp>
    </p:spTree>
    <p:extLst>
      <p:ext uri="{BB962C8B-B14F-4D97-AF65-F5344CB8AC3E}">
        <p14:creationId xmlns:p14="http://schemas.microsoft.com/office/powerpoint/2010/main" val="270443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4040507"/>
            <a:ext cx="27980640" cy="859536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12967337"/>
            <a:ext cx="24688800" cy="5960743"/>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231099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266774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314450"/>
            <a:ext cx="7098030" cy="209226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314450"/>
            <a:ext cx="20882610" cy="209226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633685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98795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6155062"/>
            <a:ext cx="28392120" cy="10269853"/>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16522072"/>
            <a:ext cx="28392120" cy="5400673"/>
          </a:xfrm>
        </p:spPr>
        <p:txBody>
          <a:bodyPr/>
          <a:lstStyle>
            <a:lvl1pPr marL="0" indent="0">
              <a:buNone/>
              <a:defRPr sz="8640">
                <a:solidFill>
                  <a:schemeClr val="tx1">
                    <a:tint val="82000"/>
                  </a:schemeClr>
                </a:solidFill>
              </a:defRPr>
            </a:lvl1pPr>
            <a:lvl2pPr marL="1645920" indent="0">
              <a:buNone/>
              <a:defRPr sz="7200">
                <a:solidFill>
                  <a:schemeClr val="tx1">
                    <a:tint val="82000"/>
                  </a:schemeClr>
                </a:solidFill>
              </a:defRPr>
            </a:lvl2pPr>
            <a:lvl3pPr marL="3291840" indent="0">
              <a:buNone/>
              <a:defRPr sz="6480">
                <a:solidFill>
                  <a:schemeClr val="tx1">
                    <a:tint val="82000"/>
                  </a:schemeClr>
                </a:solidFill>
              </a:defRPr>
            </a:lvl3pPr>
            <a:lvl4pPr marL="4937760" indent="0">
              <a:buNone/>
              <a:defRPr sz="5760">
                <a:solidFill>
                  <a:schemeClr val="tx1">
                    <a:tint val="82000"/>
                  </a:schemeClr>
                </a:solidFill>
              </a:defRPr>
            </a:lvl4pPr>
            <a:lvl5pPr marL="6583680" indent="0">
              <a:buNone/>
              <a:defRPr sz="5760">
                <a:solidFill>
                  <a:schemeClr val="tx1">
                    <a:tint val="82000"/>
                  </a:schemeClr>
                </a:solidFill>
              </a:defRPr>
            </a:lvl5pPr>
            <a:lvl6pPr marL="8229600" indent="0">
              <a:buNone/>
              <a:defRPr sz="5760">
                <a:solidFill>
                  <a:schemeClr val="tx1">
                    <a:tint val="82000"/>
                  </a:schemeClr>
                </a:solidFill>
              </a:defRPr>
            </a:lvl6pPr>
            <a:lvl7pPr marL="9875520" indent="0">
              <a:buNone/>
              <a:defRPr sz="5760">
                <a:solidFill>
                  <a:schemeClr val="tx1">
                    <a:tint val="82000"/>
                  </a:schemeClr>
                </a:solidFill>
              </a:defRPr>
            </a:lvl7pPr>
            <a:lvl8pPr marL="11521440" indent="0">
              <a:buNone/>
              <a:defRPr sz="5760">
                <a:solidFill>
                  <a:schemeClr val="tx1">
                    <a:tint val="82000"/>
                  </a:schemeClr>
                </a:solidFill>
              </a:defRPr>
            </a:lvl8pPr>
            <a:lvl9pPr marL="13167360" indent="0">
              <a:buNone/>
              <a:defRPr sz="57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2196515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6572250"/>
            <a:ext cx="13990320" cy="15664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6572250"/>
            <a:ext cx="13990320" cy="15664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C9D256-6F80-E442-88B3-27595397AA98}" type="datetimeFigureOut">
              <a:rPr lang="en-US" smtClean="0"/>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588232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314455"/>
            <a:ext cx="28392120" cy="477202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6052187"/>
            <a:ext cx="13926024"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9018270"/>
            <a:ext cx="13926024" cy="13264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6052187"/>
            <a:ext cx="13994608"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9018270"/>
            <a:ext cx="13994608" cy="13264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C9D256-6F80-E442-88B3-27595397AA98}" type="datetimeFigureOut">
              <a:rPr lang="en-US" smtClean="0"/>
              <a:t>3/14/25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73392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C9D256-6F80-E442-88B3-27595397AA98}" type="datetimeFigureOut">
              <a:rPr lang="en-US" smtClean="0"/>
              <a:t>3/14/25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86263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C9D256-6F80-E442-88B3-27595397AA98}" type="datetimeFigureOut">
              <a:rPr lang="en-US" smtClean="0"/>
              <a:t>3/14/25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107267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645920"/>
            <a:ext cx="10617041" cy="576072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3554735"/>
            <a:ext cx="16664940" cy="1754505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7406640"/>
            <a:ext cx="10617041"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7FC9D256-6F80-E442-88B3-27595397AA98}" type="datetimeFigureOut">
              <a:rPr lang="en-US" smtClean="0"/>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294618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645920"/>
            <a:ext cx="10617041" cy="576072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554735"/>
            <a:ext cx="16664940" cy="1754505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7406640"/>
            <a:ext cx="10617041"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7FC9D256-6F80-E442-88B3-27595397AA98}" type="datetimeFigureOut">
              <a:rPr lang="en-US" smtClean="0"/>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1850965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314455"/>
            <a:ext cx="28392120" cy="47720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6572250"/>
            <a:ext cx="28392120" cy="156648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2882865"/>
            <a:ext cx="7406640" cy="1314450"/>
          </a:xfrm>
          <a:prstGeom prst="rect">
            <a:avLst/>
          </a:prstGeom>
        </p:spPr>
        <p:txBody>
          <a:bodyPr vert="horz" lIns="91440" tIns="45720" rIns="91440" bIns="45720" rtlCol="0" anchor="ctr"/>
          <a:lstStyle>
            <a:lvl1pPr algn="l">
              <a:defRPr sz="4320">
                <a:solidFill>
                  <a:schemeClr val="tx1">
                    <a:tint val="82000"/>
                  </a:schemeClr>
                </a:solidFill>
              </a:defRPr>
            </a:lvl1pPr>
          </a:lstStyle>
          <a:p>
            <a:fld id="{7FC9D256-6F80-E442-88B3-27595397AA98}" type="datetimeFigureOut">
              <a:rPr lang="en-US" smtClean="0"/>
              <a:t>3/14/25</a:t>
            </a:fld>
            <a:endParaRPr lang="en-US"/>
          </a:p>
        </p:txBody>
      </p:sp>
      <p:sp>
        <p:nvSpPr>
          <p:cNvPr id="5" name="Footer Placeholder 4"/>
          <p:cNvSpPr>
            <a:spLocks noGrp="1"/>
          </p:cNvSpPr>
          <p:nvPr>
            <p:ph type="ftr" sz="quarter" idx="3"/>
          </p:nvPr>
        </p:nvSpPr>
        <p:spPr>
          <a:xfrm>
            <a:off x="10904220" y="22882865"/>
            <a:ext cx="11109960" cy="1314450"/>
          </a:xfrm>
          <a:prstGeom prst="rect">
            <a:avLst/>
          </a:prstGeom>
        </p:spPr>
        <p:txBody>
          <a:bodyPr vert="horz" lIns="91440" tIns="45720" rIns="91440" bIns="45720" rtlCol="0" anchor="ctr"/>
          <a:lstStyle>
            <a:lvl1pPr algn="ctr">
              <a:defRPr sz="43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3248620" y="22882865"/>
            <a:ext cx="7406640" cy="1314450"/>
          </a:xfrm>
          <a:prstGeom prst="rect">
            <a:avLst/>
          </a:prstGeom>
        </p:spPr>
        <p:txBody>
          <a:bodyPr vert="horz" lIns="91440" tIns="45720" rIns="91440" bIns="45720" rtlCol="0" anchor="ctr"/>
          <a:lstStyle>
            <a:lvl1pPr algn="r">
              <a:defRPr sz="4320">
                <a:solidFill>
                  <a:schemeClr val="tx1">
                    <a:tint val="82000"/>
                  </a:schemeClr>
                </a:solidFill>
              </a:defRPr>
            </a:lvl1pPr>
          </a:lstStyle>
          <a:p>
            <a:fld id="{2CC9F878-D498-F748-92C6-4E2BC524F921}" type="slidenum">
              <a:rPr lang="en-US" smtClean="0"/>
              <a:t>‹#›</a:t>
            </a:fld>
            <a:endParaRPr lang="en-US"/>
          </a:p>
        </p:txBody>
      </p:sp>
    </p:spTree>
    <p:extLst>
      <p:ext uri="{BB962C8B-B14F-4D97-AF65-F5344CB8AC3E}">
        <p14:creationId xmlns:p14="http://schemas.microsoft.com/office/powerpoint/2010/main" val="6736401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C18483-67EB-AFAF-1DC0-421BC1A7679F}"/>
              </a:ext>
            </a:extLst>
          </p:cNvPr>
          <p:cNvSpPr txBox="1"/>
          <p:nvPr/>
        </p:nvSpPr>
        <p:spPr>
          <a:xfrm>
            <a:off x="3261362" y="489016"/>
            <a:ext cx="25671867" cy="2123658"/>
          </a:xfrm>
          <a:prstGeom prst="rect">
            <a:avLst/>
          </a:prstGeom>
          <a:noFill/>
        </p:spPr>
        <p:txBody>
          <a:bodyPr wrap="square" rtlCol="0">
            <a:spAutoFit/>
          </a:bodyPr>
          <a:lstStyle/>
          <a:p>
            <a:pPr marL="76200" marR="0" algn="ctr">
              <a:spcBef>
                <a:spcPts val="460"/>
              </a:spcBef>
              <a:spcAft>
                <a:spcPts val="0"/>
              </a:spcAft>
            </a:pPr>
            <a:r>
              <a:rPr lang="en-US" sz="6600" b="1" dirty="0">
                <a:latin typeface="Arial" panose="020B0604020202020204" pitchFamily="34" charset="0"/>
                <a:ea typeface="Times New Roman" panose="02020603050405020304" pitchFamily="18" charset="0"/>
                <a:cs typeface="Arial" panose="020B0604020202020204" pitchFamily="34" charset="0"/>
              </a:rPr>
              <a:t>Integrating Large-Scale Knowledge Graphs to Enhance Transcriptomics Analysis</a:t>
            </a:r>
            <a:endParaRPr lang="en-US" sz="66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7" name="Picture 6" descr="A blue text with white background&#10;&#10;Description automatically generated with medium confidence">
            <a:extLst>
              <a:ext uri="{FF2B5EF4-FFF2-40B4-BE49-F238E27FC236}">
                <a16:creationId xmlns:a16="http://schemas.microsoft.com/office/drawing/2014/main" id="{4F4CABF9-6943-DC53-9688-7FD5FC87BCE4}"/>
              </a:ext>
            </a:extLst>
          </p:cNvPr>
          <p:cNvPicPr>
            <a:picLocks noChangeAspect="1"/>
          </p:cNvPicPr>
          <p:nvPr/>
        </p:nvPicPr>
        <p:blipFill>
          <a:blip r:embed="rId3"/>
          <a:stretch>
            <a:fillRect/>
          </a:stretch>
        </p:blipFill>
        <p:spPr>
          <a:xfrm>
            <a:off x="28939735" y="1250817"/>
            <a:ext cx="2952559" cy="1886357"/>
          </a:xfrm>
          <a:prstGeom prst="rect">
            <a:avLst/>
          </a:prstGeom>
        </p:spPr>
      </p:pic>
      <p:sp>
        <p:nvSpPr>
          <p:cNvPr id="8" name="Rectangle 7">
            <a:extLst>
              <a:ext uri="{FF2B5EF4-FFF2-40B4-BE49-F238E27FC236}">
                <a16:creationId xmlns:a16="http://schemas.microsoft.com/office/drawing/2014/main" id="{06892777-2429-80B3-3CF7-07244DFD103D}"/>
              </a:ext>
            </a:extLst>
          </p:cNvPr>
          <p:cNvSpPr/>
          <p:nvPr/>
        </p:nvSpPr>
        <p:spPr>
          <a:xfrm>
            <a:off x="320256" y="4196446"/>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p>
        </p:txBody>
      </p:sp>
      <p:sp>
        <p:nvSpPr>
          <p:cNvPr id="9" name="Rectangle 8">
            <a:extLst>
              <a:ext uri="{FF2B5EF4-FFF2-40B4-BE49-F238E27FC236}">
                <a16:creationId xmlns:a16="http://schemas.microsoft.com/office/drawing/2014/main" id="{5F06BE06-D7D5-54D8-EDE1-A4111809EDCF}"/>
              </a:ext>
            </a:extLst>
          </p:cNvPr>
          <p:cNvSpPr/>
          <p:nvPr/>
        </p:nvSpPr>
        <p:spPr>
          <a:xfrm>
            <a:off x="320256" y="10087383"/>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Method</a:t>
            </a:r>
          </a:p>
        </p:txBody>
      </p:sp>
      <p:sp>
        <p:nvSpPr>
          <p:cNvPr id="11" name="Rectangle 10">
            <a:extLst>
              <a:ext uri="{FF2B5EF4-FFF2-40B4-BE49-F238E27FC236}">
                <a16:creationId xmlns:a16="http://schemas.microsoft.com/office/drawing/2014/main" id="{AF95FA54-E876-405C-457D-999ADDB301A0}"/>
              </a:ext>
            </a:extLst>
          </p:cNvPr>
          <p:cNvSpPr/>
          <p:nvPr/>
        </p:nvSpPr>
        <p:spPr>
          <a:xfrm>
            <a:off x="11264874" y="4196446"/>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Pathway Analysis</a:t>
            </a:r>
          </a:p>
        </p:txBody>
      </p:sp>
      <p:sp>
        <p:nvSpPr>
          <p:cNvPr id="22" name="TextBox 21">
            <a:extLst>
              <a:ext uri="{FF2B5EF4-FFF2-40B4-BE49-F238E27FC236}">
                <a16:creationId xmlns:a16="http://schemas.microsoft.com/office/drawing/2014/main" id="{0B0FB368-72B5-D634-6B00-4DE8CDA639CB}"/>
              </a:ext>
            </a:extLst>
          </p:cNvPr>
          <p:cNvSpPr txBox="1"/>
          <p:nvPr/>
        </p:nvSpPr>
        <p:spPr>
          <a:xfrm>
            <a:off x="4035970" y="2616482"/>
            <a:ext cx="23842343" cy="1323439"/>
          </a:xfrm>
          <a:prstGeom prst="rect">
            <a:avLst/>
          </a:prstGeom>
          <a:noFill/>
        </p:spPr>
        <p:txBody>
          <a:bodyPr wrap="square" rtlCol="0">
            <a:spAutoFit/>
          </a:bodyPr>
          <a:lstStyle/>
          <a:p>
            <a:pPr marL="73025"/>
            <a:r>
              <a:rPr lang="en-GB" sz="4000" b="1" dirty="0">
                <a:effectLst/>
                <a:latin typeface="Arial" panose="020B0604020202020204" pitchFamily="34" charset="0"/>
                <a:ea typeface="Times New Roman" panose="02020603050405020304" pitchFamily="18" charset="0"/>
                <a:cs typeface="Arial" panose="020B0604020202020204" pitchFamily="34" charset="0"/>
              </a:rPr>
              <a:t>Wanjun Gu, Gianmarco Bellucci, Braian Peetoom, Maura McDonagh and Sergio Baranzini </a:t>
            </a:r>
          </a:p>
          <a:p>
            <a:pPr marL="73025" marR="0">
              <a:spcBef>
                <a:spcPts val="0"/>
              </a:spcBef>
              <a:spcAft>
                <a:spcPts val="0"/>
              </a:spcAft>
            </a:pPr>
            <a:r>
              <a:rPr lang="en-GB" sz="4000" b="1" dirty="0">
                <a:effectLst/>
                <a:latin typeface="Arial" panose="020B0604020202020204" pitchFamily="34" charset="0"/>
                <a:ea typeface="Times New Roman" panose="02020603050405020304" pitchFamily="18" charset="0"/>
                <a:cs typeface="Arial" panose="020B0604020202020204" pitchFamily="34" charset="0"/>
              </a:rPr>
              <a:t> </a:t>
            </a:r>
          </a:p>
        </p:txBody>
      </p:sp>
      <p:sp>
        <p:nvSpPr>
          <p:cNvPr id="24" name="Rectangle 23">
            <a:extLst>
              <a:ext uri="{FF2B5EF4-FFF2-40B4-BE49-F238E27FC236}">
                <a16:creationId xmlns:a16="http://schemas.microsoft.com/office/drawing/2014/main" id="{2F073B23-2220-F3A5-7A77-C081DCCA4230}"/>
              </a:ext>
            </a:extLst>
          </p:cNvPr>
          <p:cNvSpPr/>
          <p:nvPr/>
        </p:nvSpPr>
        <p:spPr>
          <a:xfrm>
            <a:off x="22017149" y="4196446"/>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Simulations</a:t>
            </a:r>
          </a:p>
        </p:txBody>
      </p:sp>
      <p:sp>
        <p:nvSpPr>
          <p:cNvPr id="35" name="TextBox 34">
            <a:extLst>
              <a:ext uri="{FF2B5EF4-FFF2-40B4-BE49-F238E27FC236}">
                <a16:creationId xmlns:a16="http://schemas.microsoft.com/office/drawing/2014/main" id="{66020F38-12F7-6771-CEE2-E51CD6836C5E}"/>
              </a:ext>
            </a:extLst>
          </p:cNvPr>
          <p:cNvSpPr txBox="1"/>
          <p:nvPr/>
        </p:nvSpPr>
        <p:spPr>
          <a:xfrm>
            <a:off x="4063680" y="3304240"/>
            <a:ext cx="24694058" cy="641971"/>
          </a:xfrm>
          <a:prstGeom prst="rect">
            <a:avLst/>
          </a:prstGeom>
          <a:noFill/>
        </p:spPr>
        <p:txBody>
          <a:bodyPr wrap="square">
            <a:spAutoFit/>
          </a:bodyPr>
          <a:lstStyle/>
          <a:p>
            <a:pPr algn="just">
              <a:lnSpc>
                <a:spcPct val="107000"/>
              </a:lnSpc>
              <a:spcAft>
                <a:spcPts val="752"/>
              </a:spcAft>
            </a:pPr>
            <a:r>
              <a:rPr lang="en-US" sz="3600" b="0" i="0" dirty="0">
                <a:solidFill>
                  <a:srgbClr val="000000"/>
                </a:solidFill>
                <a:effectLst/>
                <a:latin typeface="Arial" panose="020B0604020202020204" pitchFamily="34" charset="0"/>
                <a:cs typeface="Arial" panose="020B0604020202020204" pitchFamily="34" charset="0"/>
              </a:rPr>
              <a:t>Department of Neurology, Weill Institute for Neurosciences, University of California, San Francisco, San Francisco, CA</a:t>
            </a:r>
          </a:p>
        </p:txBody>
      </p:sp>
      <p:sp>
        <p:nvSpPr>
          <p:cNvPr id="1079" name="TextBox 1078">
            <a:extLst>
              <a:ext uri="{FF2B5EF4-FFF2-40B4-BE49-F238E27FC236}">
                <a16:creationId xmlns:a16="http://schemas.microsoft.com/office/drawing/2014/main" id="{1D76F5EA-9ABD-BB8C-0E88-473487FC2A0F}"/>
              </a:ext>
            </a:extLst>
          </p:cNvPr>
          <p:cNvSpPr txBox="1"/>
          <p:nvPr/>
        </p:nvSpPr>
        <p:spPr>
          <a:xfrm>
            <a:off x="320256" y="491549"/>
            <a:ext cx="2327664" cy="461665"/>
          </a:xfrm>
          <a:prstGeom prst="rect">
            <a:avLst/>
          </a:prstGeom>
          <a:noFill/>
        </p:spPr>
        <p:txBody>
          <a:bodyPr wrap="square">
            <a:spAutoFit/>
          </a:bodyPr>
          <a:lstStyle/>
          <a:p>
            <a:r>
              <a:rPr lang="en-US" sz="2400" dirty="0">
                <a:solidFill>
                  <a:srgbClr val="000000"/>
                </a:solidFill>
                <a:latin typeface="Arial" panose="020B0604020202020204" pitchFamily="34" charset="0"/>
                <a:cs typeface="Arial" panose="020B0604020202020204" pitchFamily="34" charset="0"/>
              </a:rPr>
              <a:t>References:</a:t>
            </a:r>
            <a:endParaRPr lang="en-US" sz="2400" dirty="0">
              <a:latin typeface="Arial" panose="020B0604020202020204" pitchFamily="34" charset="0"/>
              <a:cs typeface="Arial" panose="020B0604020202020204" pitchFamily="34" charset="0"/>
            </a:endParaRPr>
          </a:p>
        </p:txBody>
      </p:sp>
      <p:pic>
        <p:nvPicPr>
          <p:cNvPr id="3" name="Picture 2" descr="A diagram of a network&#10;&#10;AI-generated content may be incorrect.">
            <a:extLst>
              <a:ext uri="{FF2B5EF4-FFF2-40B4-BE49-F238E27FC236}">
                <a16:creationId xmlns:a16="http://schemas.microsoft.com/office/drawing/2014/main" id="{E0E630BA-822D-9AE4-A058-7C6530F313FE}"/>
              </a:ext>
            </a:extLst>
          </p:cNvPr>
          <p:cNvPicPr>
            <a:picLocks noChangeAspect="1"/>
          </p:cNvPicPr>
          <p:nvPr/>
        </p:nvPicPr>
        <p:blipFill>
          <a:blip r:embed="rId4"/>
          <a:stretch>
            <a:fillRect/>
          </a:stretch>
        </p:blipFill>
        <p:spPr>
          <a:xfrm>
            <a:off x="420871" y="11104003"/>
            <a:ext cx="9498076" cy="8678834"/>
          </a:xfrm>
          <a:prstGeom prst="rect">
            <a:avLst/>
          </a:prstGeom>
        </p:spPr>
      </p:pic>
      <p:pic>
        <p:nvPicPr>
          <p:cNvPr id="6" name="Picture 5" descr="A graph of different colored dots&#10;&#10;AI-generated content may be incorrect.">
            <a:extLst>
              <a:ext uri="{FF2B5EF4-FFF2-40B4-BE49-F238E27FC236}">
                <a16:creationId xmlns:a16="http://schemas.microsoft.com/office/drawing/2014/main" id="{1457CF95-24C9-5D02-225D-6D2C8496C349}"/>
              </a:ext>
            </a:extLst>
          </p:cNvPr>
          <p:cNvPicPr>
            <a:picLocks noChangeAspect="1"/>
          </p:cNvPicPr>
          <p:nvPr/>
        </p:nvPicPr>
        <p:blipFill>
          <a:blip r:embed="rId5"/>
          <a:srcRect r="20444"/>
          <a:stretch/>
        </p:blipFill>
        <p:spPr>
          <a:xfrm>
            <a:off x="14280569" y="5277475"/>
            <a:ext cx="6926640" cy="6965337"/>
          </a:xfrm>
          <a:prstGeom prst="rect">
            <a:avLst/>
          </a:prstGeom>
        </p:spPr>
      </p:pic>
      <p:sp>
        <p:nvSpPr>
          <p:cNvPr id="23" name="Rectangle 22">
            <a:extLst>
              <a:ext uri="{FF2B5EF4-FFF2-40B4-BE49-F238E27FC236}">
                <a16:creationId xmlns:a16="http://schemas.microsoft.com/office/drawing/2014/main" id="{766C9B8C-0FD8-E59A-D6EF-9CC64E1A86BC}"/>
              </a:ext>
            </a:extLst>
          </p:cNvPr>
          <p:cNvSpPr/>
          <p:nvPr/>
        </p:nvSpPr>
        <p:spPr>
          <a:xfrm>
            <a:off x="22358783" y="12111583"/>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Cell Type Specificity</a:t>
            </a:r>
          </a:p>
        </p:txBody>
      </p:sp>
      <p:pic>
        <p:nvPicPr>
          <p:cNvPr id="25" name="Picture 24" descr="A graph of different colored bars&#10;&#10;AI-generated content may be incorrect.">
            <a:extLst>
              <a:ext uri="{FF2B5EF4-FFF2-40B4-BE49-F238E27FC236}">
                <a16:creationId xmlns:a16="http://schemas.microsoft.com/office/drawing/2014/main" id="{CB0718B4-B27D-981E-C14F-98C0321DEE78}"/>
              </a:ext>
            </a:extLst>
          </p:cNvPr>
          <p:cNvPicPr>
            <a:picLocks noChangeAspect="1"/>
          </p:cNvPicPr>
          <p:nvPr/>
        </p:nvPicPr>
        <p:blipFill>
          <a:blip r:embed="rId6">
            <a:extLst>
              <a:ext uri="{28A0092B-C50C-407E-A947-70E740481C1C}">
                <a14:useLocalDpi xmlns:a14="http://schemas.microsoft.com/office/drawing/2010/main"/>
              </a:ext>
            </a:extLst>
          </a:blip>
          <a:srcRect t="7486" r="17014" b="6926"/>
          <a:stretch/>
        </p:blipFill>
        <p:spPr>
          <a:xfrm>
            <a:off x="11323503" y="5542741"/>
            <a:ext cx="2957066" cy="1715489"/>
          </a:xfrm>
          <a:prstGeom prst="rect">
            <a:avLst/>
          </a:prstGeom>
        </p:spPr>
      </p:pic>
      <p:pic>
        <p:nvPicPr>
          <p:cNvPr id="26" name="Picture 25" descr="A graph of different colored bars&#10;&#10;AI-generated content may be incorrect.">
            <a:extLst>
              <a:ext uri="{FF2B5EF4-FFF2-40B4-BE49-F238E27FC236}">
                <a16:creationId xmlns:a16="http://schemas.microsoft.com/office/drawing/2014/main" id="{C1085344-DD01-AC61-E3AF-65498AEE714B}"/>
              </a:ext>
            </a:extLst>
          </p:cNvPr>
          <p:cNvPicPr>
            <a:picLocks noChangeAspect="1"/>
          </p:cNvPicPr>
          <p:nvPr/>
        </p:nvPicPr>
        <p:blipFill>
          <a:blip r:embed="rId7">
            <a:extLst>
              <a:ext uri="{28A0092B-C50C-407E-A947-70E740481C1C}">
                <a14:useLocalDpi xmlns:a14="http://schemas.microsoft.com/office/drawing/2010/main"/>
              </a:ext>
            </a:extLst>
          </a:blip>
          <a:srcRect t="6819" r="18362" b="6926"/>
          <a:stretch/>
        </p:blipFill>
        <p:spPr>
          <a:xfrm>
            <a:off x="11080168" y="7794921"/>
            <a:ext cx="3122478" cy="1855731"/>
          </a:xfrm>
          <a:prstGeom prst="rect">
            <a:avLst/>
          </a:prstGeom>
        </p:spPr>
      </p:pic>
      <p:pic>
        <p:nvPicPr>
          <p:cNvPr id="27" name="Picture 26" descr="A graph with different colored bars&#10;&#10;AI-generated content may be incorrect.">
            <a:extLst>
              <a:ext uri="{FF2B5EF4-FFF2-40B4-BE49-F238E27FC236}">
                <a16:creationId xmlns:a16="http://schemas.microsoft.com/office/drawing/2014/main" id="{D3F0BBF4-9662-20AC-6710-E28CAC2527A3}"/>
              </a:ext>
            </a:extLst>
          </p:cNvPr>
          <p:cNvPicPr>
            <a:picLocks noChangeAspect="1"/>
          </p:cNvPicPr>
          <p:nvPr/>
        </p:nvPicPr>
        <p:blipFill>
          <a:blip r:embed="rId8">
            <a:extLst>
              <a:ext uri="{28A0092B-C50C-407E-A947-70E740481C1C}">
                <a14:useLocalDpi xmlns:a14="http://schemas.microsoft.com/office/drawing/2010/main"/>
              </a:ext>
            </a:extLst>
          </a:blip>
          <a:srcRect t="6796" r="17909" b="7051"/>
          <a:stretch/>
        </p:blipFill>
        <p:spPr>
          <a:xfrm>
            <a:off x="11191430" y="10243787"/>
            <a:ext cx="3034888" cy="1791582"/>
          </a:xfrm>
          <a:prstGeom prst="rect">
            <a:avLst/>
          </a:prstGeom>
        </p:spPr>
      </p:pic>
      <p:sp>
        <p:nvSpPr>
          <p:cNvPr id="28" name="Rectangle 27">
            <a:extLst>
              <a:ext uri="{FF2B5EF4-FFF2-40B4-BE49-F238E27FC236}">
                <a16:creationId xmlns:a16="http://schemas.microsoft.com/office/drawing/2014/main" id="{1D29456E-E9CD-20F9-3929-3A98B206CC84}"/>
              </a:ext>
            </a:extLst>
          </p:cNvPr>
          <p:cNvSpPr/>
          <p:nvPr/>
        </p:nvSpPr>
        <p:spPr>
          <a:xfrm>
            <a:off x="11291794" y="15542356"/>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Gene Exploration</a:t>
            </a:r>
          </a:p>
        </p:txBody>
      </p:sp>
      <p:pic>
        <p:nvPicPr>
          <p:cNvPr id="31" name="Picture 30" descr="A diagram of a graph&#10;&#10;AI-generated content may be incorrect.">
            <a:extLst>
              <a:ext uri="{FF2B5EF4-FFF2-40B4-BE49-F238E27FC236}">
                <a16:creationId xmlns:a16="http://schemas.microsoft.com/office/drawing/2014/main" id="{6E70F9EB-A649-0323-C1A1-D7120AA66E9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1235515" y="16570587"/>
            <a:ext cx="5797737" cy="7730314"/>
          </a:xfrm>
          <a:prstGeom prst="rect">
            <a:avLst/>
          </a:prstGeom>
        </p:spPr>
      </p:pic>
      <p:sp>
        <p:nvSpPr>
          <p:cNvPr id="33" name="Rectangle 32">
            <a:extLst>
              <a:ext uri="{FF2B5EF4-FFF2-40B4-BE49-F238E27FC236}">
                <a16:creationId xmlns:a16="http://schemas.microsoft.com/office/drawing/2014/main" id="{50FA2189-A77A-4539-AC8C-47B2C831EB42}"/>
              </a:ext>
            </a:extLst>
          </p:cNvPr>
          <p:cNvSpPr/>
          <p:nvPr/>
        </p:nvSpPr>
        <p:spPr>
          <a:xfrm>
            <a:off x="22419559" y="20313720"/>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Conclusion</a:t>
            </a:r>
          </a:p>
        </p:txBody>
      </p:sp>
      <p:pic>
        <p:nvPicPr>
          <p:cNvPr id="42" name="Picture 41" descr="A graph of different colored dots&#10;&#10;AI-generated content may be incorrect.">
            <a:extLst>
              <a:ext uri="{FF2B5EF4-FFF2-40B4-BE49-F238E27FC236}">
                <a16:creationId xmlns:a16="http://schemas.microsoft.com/office/drawing/2014/main" id="{29E6C7D7-E72F-D9AB-75D4-1BF89F5310E5}"/>
              </a:ext>
            </a:extLst>
          </p:cNvPr>
          <p:cNvPicPr>
            <a:picLocks noChangeAspect="1"/>
          </p:cNvPicPr>
          <p:nvPr/>
        </p:nvPicPr>
        <p:blipFill>
          <a:blip r:embed="rId5"/>
          <a:srcRect l="79569" t="11914" r="80" b="83783"/>
          <a:stretch/>
        </p:blipFill>
        <p:spPr>
          <a:xfrm>
            <a:off x="14844708" y="12185568"/>
            <a:ext cx="2188207" cy="370134"/>
          </a:xfrm>
          <a:prstGeom prst="rect">
            <a:avLst/>
          </a:prstGeom>
        </p:spPr>
      </p:pic>
      <p:pic>
        <p:nvPicPr>
          <p:cNvPr id="43" name="Picture 42" descr="A graph of different colored dots&#10;&#10;AI-generated content may be incorrect.">
            <a:extLst>
              <a:ext uri="{FF2B5EF4-FFF2-40B4-BE49-F238E27FC236}">
                <a16:creationId xmlns:a16="http://schemas.microsoft.com/office/drawing/2014/main" id="{34FA6B43-A4A8-3287-87DB-D6F55C11E58A}"/>
              </a:ext>
            </a:extLst>
          </p:cNvPr>
          <p:cNvPicPr>
            <a:picLocks noChangeAspect="1"/>
          </p:cNvPicPr>
          <p:nvPr/>
        </p:nvPicPr>
        <p:blipFill>
          <a:blip r:embed="rId5"/>
          <a:srcRect l="79569" t="15498" r="80" b="80530"/>
          <a:stretch/>
        </p:blipFill>
        <p:spPr>
          <a:xfrm>
            <a:off x="16849653" y="12221547"/>
            <a:ext cx="2188207" cy="341675"/>
          </a:xfrm>
          <a:prstGeom prst="rect">
            <a:avLst/>
          </a:prstGeom>
        </p:spPr>
      </p:pic>
      <p:pic>
        <p:nvPicPr>
          <p:cNvPr id="46" name="Picture 45" descr="A graph of different colored dots&#10;&#10;AI-generated content may be incorrect.">
            <a:extLst>
              <a:ext uri="{FF2B5EF4-FFF2-40B4-BE49-F238E27FC236}">
                <a16:creationId xmlns:a16="http://schemas.microsoft.com/office/drawing/2014/main" id="{64B5B08E-14F1-D40F-91AF-A6FDB8B83155}"/>
              </a:ext>
            </a:extLst>
          </p:cNvPr>
          <p:cNvPicPr>
            <a:picLocks noChangeAspect="1"/>
          </p:cNvPicPr>
          <p:nvPr/>
        </p:nvPicPr>
        <p:blipFill>
          <a:blip r:embed="rId5"/>
          <a:srcRect l="79569" t="18518" r="80" b="76528"/>
          <a:stretch/>
        </p:blipFill>
        <p:spPr>
          <a:xfrm>
            <a:off x="18935623" y="12233122"/>
            <a:ext cx="2188207" cy="426131"/>
          </a:xfrm>
          <a:prstGeom prst="rect">
            <a:avLst/>
          </a:prstGeom>
        </p:spPr>
      </p:pic>
      <p:sp>
        <p:nvSpPr>
          <p:cNvPr id="47" name="TextBox 46">
            <a:extLst>
              <a:ext uri="{FF2B5EF4-FFF2-40B4-BE49-F238E27FC236}">
                <a16:creationId xmlns:a16="http://schemas.microsoft.com/office/drawing/2014/main" id="{90067AE0-8D38-E8F7-54DE-72FFBBDBE8AF}"/>
              </a:ext>
            </a:extLst>
          </p:cNvPr>
          <p:cNvSpPr txBox="1"/>
          <p:nvPr/>
        </p:nvSpPr>
        <p:spPr>
          <a:xfrm>
            <a:off x="369736" y="5164277"/>
            <a:ext cx="10093715" cy="4957511"/>
          </a:xfrm>
          <a:prstGeom prst="rect">
            <a:avLst/>
          </a:prstGeom>
          <a:noFill/>
        </p:spPr>
        <p:txBody>
          <a:bodyPr wrap="square">
            <a:spAutoFit/>
          </a:bodyPr>
          <a:lstStyle/>
          <a:p>
            <a:pPr algn="just">
              <a:lnSpc>
                <a:spcPct val="107000"/>
              </a:lnSpc>
              <a:spcAft>
                <a:spcPts val="752"/>
              </a:spcAft>
            </a:pPr>
            <a:r>
              <a:rPr lang="en-US" sz="2000" b="1" dirty="0">
                <a:latin typeface="Arial" panose="020B0604020202020204" pitchFamily="34" charset="0"/>
                <a:cs typeface="Arial" panose="020B0604020202020204" pitchFamily="34" charset="0"/>
              </a:rPr>
              <a:t>Unlocking Insights from Omics Data</a:t>
            </a:r>
            <a:r>
              <a:rPr lang="en-US" sz="2000" dirty="0">
                <a:latin typeface="Arial" panose="020B0604020202020204" pitchFamily="34" charset="0"/>
                <a:cs typeface="Arial" panose="020B0604020202020204" pitchFamily="34" charset="0"/>
              </a:rPr>
              <a:t>: High-throughput omics technologies generate vast transcriptomic datasets but extracting holistic and comprehensive biological insights remains a challenge. </a:t>
            </a:r>
          </a:p>
          <a:p>
            <a:pPr algn="just">
              <a:lnSpc>
                <a:spcPct val="107000"/>
              </a:lnSpc>
              <a:spcAft>
                <a:spcPts val="752"/>
              </a:spcAft>
            </a:pPr>
            <a:r>
              <a:rPr lang="en-US" sz="2000" b="1" dirty="0">
                <a:latin typeface="Arial" panose="020B0604020202020204" pitchFamily="34" charset="0"/>
                <a:cs typeface="Arial" panose="020B0604020202020204" pitchFamily="34" charset="0"/>
              </a:rPr>
              <a:t>Overcoming Noise and Threshold Limitations</a:t>
            </a:r>
            <a:r>
              <a:rPr lang="en-US" sz="2000" dirty="0">
                <a:latin typeface="Arial" panose="020B0604020202020204" pitchFamily="34" charset="0"/>
                <a:cs typeface="Arial" panose="020B0604020202020204" pitchFamily="34" charset="0"/>
              </a:rPr>
              <a:t>: A method is needed to filter through noise and uncover biologically meaningful signals, even beyond conventional significance thresholds. </a:t>
            </a:r>
          </a:p>
          <a:p>
            <a:pPr algn="just">
              <a:lnSpc>
                <a:spcPct val="107000"/>
              </a:lnSpc>
              <a:spcAft>
                <a:spcPts val="752"/>
              </a:spcAft>
            </a:pPr>
            <a:r>
              <a:rPr lang="en-US" sz="2000" b="1" dirty="0">
                <a:latin typeface="Arial" panose="020B0604020202020204" pitchFamily="34" charset="0"/>
                <a:cs typeface="Arial" panose="020B0604020202020204" pitchFamily="34" charset="0"/>
              </a:rPr>
              <a:t>Cell-Type-Specific Analysis Matters</a:t>
            </a:r>
            <a:r>
              <a:rPr lang="en-US" sz="2000" dirty="0">
                <a:latin typeface="Arial" panose="020B0604020202020204" pitchFamily="34" charset="0"/>
                <a:cs typeface="Arial" panose="020B0604020202020204" pitchFamily="34" charset="0"/>
              </a:rPr>
              <a:t>: Understanding transcriptomic changes at the cell-type level is crucial for accurate interpretation, yet many existing tools lack this capability. </a:t>
            </a:r>
          </a:p>
          <a:p>
            <a:pPr algn="just">
              <a:lnSpc>
                <a:spcPct val="107000"/>
              </a:lnSpc>
              <a:spcAft>
                <a:spcPts val="752"/>
              </a:spcAft>
            </a:pPr>
            <a:endParaRPr lang="en-US" sz="1050" b="0" i="0" dirty="0">
              <a:solidFill>
                <a:srgbClr val="000000"/>
              </a:solidFill>
              <a:effectLst/>
              <a:latin typeface="Arial" panose="020B0604020202020204" pitchFamily="34" charset="0"/>
              <a:cs typeface="Arial" panose="020B0604020202020204" pitchFamily="34" charset="0"/>
            </a:endParaRPr>
          </a:p>
          <a:p>
            <a:pPr algn="just">
              <a:lnSpc>
                <a:spcPct val="107000"/>
              </a:lnSpc>
              <a:spcAft>
                <a:spcPts val="752"/>
              </a:spcAft>
            </a:pPr>
            <a:r>
              <a:rPr lang="en-US" sz="2000" b="1" dirty="0">
                <a:latin typeface="Arial" panose="020B0604020202020204" pitchFamily="34" charset="0"/>
                <a:cs typeface="Arial" panose="020B0604020202020204" pitchFamily="34" charset="0"/>
              </a:rPr>
              <a:t>Introducing tKOI</a:t>
            </a:r>
            <a:r>
              <a:rPr lang="en-US" sz="2000" dirty="0">
                <a:latin typeface="Arial" panose="020B0604020202020204" pitchFamily="34" charset="0"/>
                <a:cs typeface="Arial" panose="020B0604020202020204" pitchFamily="34" charset="0"/>
              </a:rPr>
              <a:t>: The transcriptomics Knowledge-graph-driven Omics Integration (tKOI) pipeline leverages large-scale biological knowledge graphs to enhance functional, network-based transcriptomic analysis and enable cell-type-aware discoveries.</a:t>
            </a:r>
          </a:p>
        </p:txBody>
      </p:sp>
      <p:sp>
        <p:nvSpPr>
          <p:cNvPr id="48" name="TextBox 47">
            <a:extLst>
              <a:ext uri="{FF2B5EF4-FFF2-40B4-BE49-F238E27FC236}">
                <a16:creationId xmlns:a16="http://schemas.microsoft.com/office/drawing/2014/main" id="{34E3A67C-C94F-137A-C7C6-C624040944CF}"/>
              </a:ext>
            </a:extLst>
          </p:cNvPr>
          <p:cNvSpPr txBox="1"/>
          <p:nvPr/>
        </p:nvSpPr>
        <p:spPr>
          <a:xfrm>
            <a:off x="320256" y="19906023"/>
            <a:ext cx="8632403" cy="400110"/>
          </a:xfrm>
          <a:prstGeom prst="rect">
            <a:avLst/>
          </a:prstGeom>
          <a:noFill/>
        </p:spPr>
        <p:txBody>
          <a:bodyPr wrap="square">
            <a:spAutoFit/>
          </a:bodyPr>
          <a:lstStyle/>
          <a:p>
            <a:pPr>
              <a:buNone/>
            </a:pPr>
            <a:r>
              <a:rPr lang="en-US" sz="2000" b="1" dirty="0">
                <a:latin typeface="Arial" panose="020B0604020202020204" pitchFamily="34" charset="0"/>
                <a:cs typeface="Arial" panose="020B0604020202020204" pitchFamily="34" charset="0"/>
              </a:rPr>
              <a:t>Figure 1 and Table 1. Summary of the tKOI analysis pipeline</a:t>
            </a:r>
          </a:p>
        </p:txBody>
      </p:sp>
      <p:graphicFrame>
        <p:nvGraphicFramePr>
          <p:cNvPr id="52" name="Table 51">
            <a:extLst>
              <a:ext uri="{FF2B5EF4-FFF2-40B4-BE49-F238E27FC236}">
                <a16:creationId xmlns:a16="http://schemas.microsoft.com/office/drawing/2014/main" id="{782BAB9D-F392-3649-C8C5-C375DCB4CDD1}"/>
              </a:ext>
            </a:extLst>
          </p:cNvPr>
          <p:cNvGraphicFramePr>
            <a:graphicFrameLocks noGrp="1"/>
          </p:cNvGraphicFramePr>
          <p:nvPr>
            <p:extLst>
              <p:ext uri="{D42A27DB-BD31-4B8C-83A1-F6EECF244321}">
                <p14:modId xmlns:p14="http://schemas.microsoft.com/office/powerpoint/2010/main" val="3216220100"/>
              </p:ext>
            </p:extLst>
          </p:nvPr>
        </p:nvGraphicFramePr>
        <p:xfrm>
          <a:off x="335644" y="20462570"/>
          <a:ext cx="10167024" cy="3686414"/>
        </p:xfrm>
        <a:graphic>
          <a:graphicData uri="http://schemas.openxmlformats.org/drawingml/2006/table">
            <a:tbl>
              <a:tblPr/>
              <a:tblGrid>
                <a:gridCol w="2483756">
                  <a:extLst>
                    <a:ext uri="{9D8B030D-6E8A-4147-A177-3AD203B41FA5}">
                      <a16:colId xmlns:a16="http://schemas.microsoft.com/office/drawing/2014/main" val="1572649403"/>
                    </a:ext>
                  </a:extLst>
                </a:gridCol>
                <a:gridCol w="7683268">
                  <a:extLst>
                    <a:ext uri="{9D8B030D-6E8A-4147-A177-3AD203B41FA5}">
                      <a16:colId xmlns:a16="http://schemas.microsoft.com/office/drawing/2014/main" val="617165027"/>
                    </a:ext>
                  </a:extLst>
                </a:gridCol>
              </a:tblGrid>
              <a:tr h="317500">
                <a:tc>
                  <a:txBody>
                    <a:bodyPr/>
                    <a:lstStyle/>
                    <a:p>
                      <a:pPr algn="l" fontAlgn="ctr"/>
                      <a:r>
                        <a:rPr lang="en-US" sz="2000" b="1" i="0" u="none" strike="noStrike">
                          <a:solidFill>
                            <a:srgbClr val="000000"/>
                          </a:solidFill>
                          <a:effectLst/>
                          <a:latin typeface="Arial" panose="020B0604020202020204" pitchFamily="34" charset="0"/>
                        </a:rPr>
                        <a:t>Step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2000" b="1" i="0" u="none" strike="noStrike" dirty="0">
                          <a:solidFill>
                            <a:srgbClr val="000000"/>
                          </a:solidFill>
                          <a:effectLst/>
                          <a:latin typeface="Arial" panose="020B060402020202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54847869"/>
                  </a:ext>
                </a:extLst>
              </a:tr>
              <a:tr h="447914">
                <a:tc>
                  <a:txBody>
                    <a:bodyPr/>
                    <a:lstStyle/>
                    <a:p>
                      <a:pPr algn="l" fontAlgn="ctr"/>
                      <a:r>
                        <a:rPr lang="en-US" sz="2000" b="0" i="0" u="none" strike="noStrike" dirty="0">
                          <a:solidFill>
                            <a:srgbClr val="000000"/>
                          </a:solidFill>
                          <a:effectLst/>
                          <a:latin typeface="Arial" panose="020B060402020202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2000" b="0" i="0" u="none" strike="noStrike" dirty="0">
                          <a:solidFill>
                            <a:srgbClr val="000000"/>
                          </a:solidFill>
                          <a:effectLst/>
                          <a:latin typeface="Arial" panose="020B0604020202020204" pitchFamily="34" charset="0"/>
                        </a:rPr>
                        <a:t>Filtered RNA-seq DGE results (LogFC, p-values)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1659023"/>
                  </a:ext>
                </a:extLst>
              </a:tr>
              <a:tr h="723900">
                <a:tc>
                  <a:txBody>
                    <a:bodyPr/>
                    <a:lstStyle/>
                    <a:p>
                      <a:pPr algn="l" fontAlgn="ctr"/>
                      <a:r>
                        <a:rPr lang="en-US" sz="2000" b="0" i="0" u="none" strike="noStrike">
                          <a:solidFill>
                            <a:srgbClr val="000000"/>
                          </a:solidFill>
                          <a:effectLst/>
                          <a:latin typeface="Arial" panose="020B0604020202020204" pitchFamily="34" charset="0"/>
                        </a:rPr>
                        <a:t>Knowledge Graph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2000" b="0" i="0" u="none" strike="noStrike" dirty="0">
                          <a:solidFill>
                            <a:srgbClr val="000000"/>
                          </a:solidFill>
                          <a:effectLst/>
                          <a:latin typeface="Arial" panose="020B0604020202020204" pitchFamily="34" charset="0"/>
                        </a:rPr>
                        <a:t>Pruned subset of SPOKE, containing 18 biological node types (genes, pathways, cell types, diseases, etc.)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24702643"/>
                  </a:ext>
                </a:extLst>
              </a:tr>
              <a:tr h="1047750">
                <a:tc>
                  <a:txBody>
                    <a:bodyPr/>
                    <a:lstStyle/>
                    <a:p>
                      <a:pPr algn="l" fontAlgn="ctr"/>
                      <a:r>
                        <a:rPr lang="en-US" sz="2000" b="0" i="0" u="none" strike="noStrike" dirty="0">
                          <a:solidFill>
                            <a:srgbClr val="000000"/>
                          </a:solidFill>
                          <a:effectLst/>
                          <a:latin typeface="Arial" panose="020B0604020202020204" pitchFamily="34" charset="0"/>
                        </a:rPr>
                        <a:t>Network Propagation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2000" b="0" i="0" u="none" strike="noStrike" dirty="0">
                          <a:solidFill>
                            <a:srgbClr val="000000"/>
                          </a:solidFill>
                          <a:effectLst/>
                          <a:latin typeface="Arial" panose="020B0604020202020204" pitchFamily="34" charset="0"/>
                        </a:rPr>
                        <a:t>SoftMax transformation prioritizes highly upregulated genes</a:t>
                      </a:r>
                      <a:br>
                        <a:rPr lang="en-US" sz="2000" b="0" i="0" u="none" strike="noStrike" dirty="0">
                          <a:solidFill>
                            <a:srgbClr val="000000"/>
                          </a:solidFill>
                          <a:effectLst/>
                          <a:latin typeface="Arial" panose="020B0604020202020204" pitchFamily="34" charset="0"/>
                        </a:rPr>
                      </a:br>
                      <a:r>
                        <a:rPr lang="en-US" sz="2000" b="0" i="0" u="none" strike="noStrike" dirty="0">
                          <a:solidFill>
                            <a:srgbClr val="000000"/>
                          </a:solidFill>
                          <a:effectLst/>
                          <a:latin typeface="Arial" panose="020B0604020202020204" pitchFamily="34" charset="0"/>
                        </a:rPr>
                        <a:t>Personalized PageRank (PPR) spreads transcriptomic signals across the network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2017802"/>
                  </a:ext>
                </a:extLst>
              </a:tr>
              <a:tr h="476250">
                <a:tc>
                  <a:txBody>
                    <a:bodyPr/>
                    <a:lstStyle/>
                    <a:p>
                      <a:pPr algn="l" fontAlgn="ctr"/>
                      <a:r>
                        <a:rPr lang="en-US" sz="2000" b="0" i="0" u="none" strike="noStrike" dirty="0">
                          <a:solidFill>
                            <a:srgbClr val="000000"/>
                          </a:solidFill>
                          <a:effectLst/>
                          <a:latin typeface="Arial" panose="020B0604020202020204" pitchFamily="34" charset="0"/>
                        </a:rPr>
                        <a:t>Statistical Inference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2000" b="0" i="0" u="none" strike="noStrike">
                          <a:solidFill>
                            <a:srgbClr val="000000"/>
                          </a:solidFill>
                          <a:effectLst/>
                          <a:latin typeface="Arial" panose="020B0604020202020204" pitchFamily="34" charset="0"/>
                        </a:rPr>
                        <a:t>Null distribution generated via topologically matched randomization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57565720"/>
                  </a:ext>
                </a:extLst>
              </a:tr>
              <a:tr h="673100">
                <a:tc>
                  <a:txBody>
                    <a:bodyPr/>
                    <a:lstStyle/>
                    <a:p>
                      <a:pPr algn="l" fontAlgn="ctr"/>
                      <a:r>
                        <a:rPr lang="en-US" sz="2000" b="0" i="0" u="none" strike="noStrike" dirty="0">
                          <a:solidFill>
                            <a:srgbClr val="000000"/>
                          </a:solidFill>
                          <a:effectLst/>
                          <a:latin typeface="Arial" panose="020B0604020202020204" pitchFamily="34" charset="0"/>
                        </a:rPr>
                        <a:t>Output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2000" b="0" i="0" u="none" strike="noStrike" dirty="0">
                          <a:solidFill>
                            <a:srgbClr val="000000"/>
                          </a:solidFill>
                          <a:effectLst/>
                          <a:latin typeface="Arial" panose="020B0604020202020204" pitchFamily="34" charset="0"/>
                        </a:rPr>
                        <a:t>Ranked enrichment scores for genes, pathways, cell types, enabling cell-type-aware and network-informed analysis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8491358"/>
                  </a:ext>
                </a:extLst>
              </a:tr>
            </a:tbl>
          </a:graphicData>
        </a:graphic>
      </p:graphicFrame>
      <p:pic>
        <p:nvPicPr>
          <p:cNvPr id="55" name="Picture 54" descr="A graph of different colored dots&#10;&#10;AI-generated content may be incorrect.">
            <a:extLst>
              <a:ext uri="{FF2B5EF4-FFF2-40B4-BE49-F238E27FC236}">
                <a16:creationId xmlns:a16="http://schemas.microsoft.com/office/drawing/2014/main" id="{2F7F020B-96DA-310D-37EF-35BE5A6AB2ED}"/>
              </a:ext>
            </a:extLst>
          </p:cNvPr>
          <p:cNvPicPr>
            <a:picLocks noChangeAspect="1"/>
          </p:cNvPicPr>
          <p:nvPr/>
        </p:nvPicPr>
        <p:blipFill>
          <a:blip r:embed="rId5"/>
          <a:srcRect l="82777" t="12380" r="80" b="83783"/>
          <a:stretch/>
        </p:blipFill>
        <p:spPr>
          <a:xfrm>
            <a:off x="13052634" y="12044078"/>
            <a:ext cx="1351315" cy="242005"/>
          </a:xfrm>
          <a:prstGeom prst="rect">
            <a:avLst/>
          </a:prstGeom>
        </p:spPr>
      </p:pic>
      <p:sp>
        <p:nvSpPr>
          <p:cNvPr id="56" name="TextBox 55">
            <a:extLst>
              <a:ext uri="{FF2B5EF4-FFF2-40B4-BE49-F238E27FC236}">
                <a16:creationId xmlns:a16="http://schemas.microsoft.com/office/drawing/2014/main" id="{9625F3A5-57BE-E73A-450D-0E1143EA8121}"/>
              </a:ext>
            </a:extLst>
          </p:cNvPr>
          <p:cNvSpPr txBox="1"/>
          <p:nvPr/>
        </p:nvSpPr>
        <p:spPr>
          <a:xfrm>
            <a:off x="11214580" y="12600286"/>
            <a:ext cx="10423327" cy="2862322"/>
          </a:xfrm>
          <a:prstGeom prst="rect">
            <a:avLst/>
          </a:prstGeom>
          <a:noFill/>
        </p:spPr>
        <p:txBody>
          <a:bodyPr wrap="square">
            <a:spAutoFit/>
          </a:bodyPr>
          <a:lstStyle/>
          <a:p>
            <a:pPr algn="just">
              <a:buNone/>
            </a:pPr>
            <a:r>
              <a:rPr lang="en-US" sz="2000" b="1" dirty="0">
                <a:latin typeface="Arial" panose="020B0604020202020204" pitchFamily="34" charset="0"/>
                <a:cs typeface="Arial" panose="020B0604020202020204" pitchFamily="34" charset="0"/>
              </a:rPr>
              <a:t>Figure 2: Validation of tKOI GO Enrichment Analysis Across Disease Datasets. </a:t>
            </a:r>
            <a:r>
              <a:rPr lang="en-US" sz="2000" dirty="0">
                <a:latin typeface="Arial" panose="020B0604020202020204" pitchFamily="34" charset="0"/>
                <a:cs typeface="Arial" panose="020B0604020202020204" pitchFamily="34" charset="0"/>
              </a:rPr>
              <a:t>This figure compares Gene Ontology (GO) enrichment results obtained from tKOI with those from </a:t>
            </a:r>
            <a:r>
              <a:rPr lang="en-US" sz="2000" dirty="0" err="1">
                <a:latin typeface="Arial" panose="020B0604020202020204" pitchFamily="34" charset="0"/>
                <a:cs typeface="Arial" panose="020B0604020202020204" pitchFamily="34" charset="0"/>
              </a:rPr>
              <a:t>clusterProfiler</a:t>
            </a:r>
            <a:r>
              <a:rPr lang="en-US" sz="2000" dirty="0">
                <a:latin typeface="Arial" panose="020B0604020202020204" pitchFamily="34" charset="0"/>
                <a:cs typeface="Arial" panose="020B0604020202020204" pitchFamily="34" charset="0"/>
              </a:rPr>
              <a:t>, a widely used GO enrichment tool, across three disease datasets: Rheumatoid Arthritis (</a:t>
            </a:r>
            <a:r>
              <a:rPr lang="en-US" sz="2000" b="1" dirty="0">
                <a:latin typeface="Arial" panose="020B0604020202020204" pitchFamily="34" charset="0"/>
                <a:cs typeface="Arial" panose="020B0604020202020204" pitchFamily="34" charset="0"/>
              </a:rPr>
              <a:t>Top</a:t>
            </a:r>
            <a:r>
              <a:rPr lang="en-US" sz="2000" dirty="0">
                <a:latin typeface="Arial" panose="020B0604020202020204" pitchFamily="34" charset="0"/>
                <a:cs typeface="Arial" panose="020B0604020202020204" pitchFamily="34" charset="0"/>
              </a:rPr>
              <a:t>), Colorectal Cancer (</a:t>
            </a:r>
            <a:r>
              <a:rPr lang="en-US" sz="2000" b="1" dirty="0">
                <a:latin typeface="Arial" panose="020B0604020202020204" pitchFamily="34" charset="0"/>
                <a:cs typeface="Arial" panose="020B0604020202020204" pitchFamily="34" charset="0"/>
              </a:rPr>
              <a:t>Middle</a:t>
            </a:r>
            <a:r>
              <a:rPr lang="en-US" sz="2000" dirty="0">
                <a:latin typeface="Arial" panose="020B0604020202020204" pitchFamily="34" charset="0"/>
                <a:cs typeface="Arial" panose="020B0604020202020204" pitchFamily="34" charset="0"/>
              </a:rPr>
              <a:t>), and Prostate Cancer (</a:t>
            </a:r>
            <a:r>
              <a:rPr lang="en-US" sz="2000" b="1" dirty="0">
                <a:latin typeface="Arial" panose="020B0604020202020204" pitchFamily="34" charset="0"/>
                <a:cs typeface="Arial" panose="020B0604020202020204" pitchFamily="34" charset="0"/>
              </a:rPr>
              <a:t>Bottom</a:t>
            </a:r>
            <a:r>
              <a:rPr lang="en-US" sz="2000" dirty="0">
                <a:latin typeface="Arial" panose="020B0604020202020204" pitchFamily="34" charset="0"/>
                <a:cs typeface="Arial" panose="020B0604020202020204" pitchFamily="34" charset="0"/>
              </a:rPr>
              <a:t>). The bar plots on the left display the top 10 most enriched biological processes identified by tKOI for each dataset. The scatter plots on the right illustrate the consistency between tKOI enrichment scores and those from </a:t>
            </a:r>
            <a:r>
              <a:rPr lang="en-US" sz="2000" dirty="0" err="1">
                <a:latin typeface="Arial" panose="020B0604020202020204" pitchFamily="34" charset="0"/>
                <a:cs typeface="Arial" panose="020B0604020202020204" pitchFamily="34" charset="0"/>
              </a:rPr>
              <a:t>clusterProfiler</a:t>
            </a:r>
            <a:r>
              <a:rPr lang="en-US" sz="2000" dirty="0">
                <a:latin typeface="Arial" panose="020B0604020202020204" pitchFamily="34" charset="0"/>
                <a:cs typeface="Arial" panose="020B0604020202020204" pitchFamily="34" charset="0"/>
              </a:rPr>
              <a:t> for biological processes (</a:t>
            </a:r>
            <a:r>
              <a:rPr lang="en-US" sz="2000" b="1" dirty="0">
                <a:solidFill>
                  <a:srgbClr val="FF5733"/>
                </a:solidFill>
                <a:latin typeface="Arial" panose="020B0604020202020204" pitchFamily="34" charset="0"/>
                <a:cs typeface="Arial" panose="020B0604020202020204" pitchFamily="34" charset="0"/>
              </a:rPr>
              <a:t>Red</a:t>
            </a:r>
            <a:r>
              <a:rPr lang="en-US" sz="2000" dirty="0">
                <a:latin typeface="Arial" panose="020B0604020202020204" pitchFamily="34" charset="0"/>
                <a:cs typeface="Arial" panose="020B0604020202020204" pitchFamily="34" charset="0"/>
              </a:rPr>
              <a:t>), cellular components (</a:t>
            </a:r>
            <a:r>
              <a:rPr lang="en-US" sz="2000" b="1" dirty="0">
                <a:solidFill>
                  <a:srgbClr val="1BD2AF"/>
                </a:solidFill>
                <a:latin typeface="Arial" panose="020B0604020202020204" pitchFamily="34" charset="0"/>
                <a:cs typeface="Arial" panose="020B0604020202020204" pitchFamily="34" charset="0"/>
              </a:rPr>
              <a:t>Green</a:t>
            </a:r>
            <a:r>
              <a:rPr lang="en-US" sz="2000" dirty="0">
                <a:latin typeface="Arial" panose="020B0604020202020204" pitchFamily="34" charset="0"/>
                <a:cs typeface="Arial" panose="020B0604020202020204" pitchFamily="34" charset="0"/>
              </a:rPr>
              <a:t>), and molecular functions (</a:t>
            </a:r>
            <a:r>
              <a:rPr lang="en-US" sz="2000" b="1" dirty="0">
                <a:solidFill>
                  <a:srgbClr val="FFC300"/>
                </a:solidFill>
                <a:latin typeface="Arial" panose="020B0604020202020204" pitchFamily="34" charset="0"/>
                <a:cs typeface="Arial" panose="020B0604020202020204" pitchFamily="34" charset="0"/>
              </a:rPr>
              <a:t>Yellow</a:t>
            </a:r>
            <a:r>
              <a:rPr lang="en-US" sz="2000" dirty="0">
                <a:latin typeface="Arial" panose="020B0604020202020204" pitchFamily="34" charset="0"/>
                <a:cs typeface="Arial" panose="020B0604020202020204" pitchFamily="34" charset="0"/>
              </a:rPr>
              <a:t>). A positive correlation between the two methods indicates that tKOI effectively captures biologically relevant pathways.</a:t>
            </a:r>
          </a:p>
        </p:txBody>
      </p:sp>
      <p:sp>
        <p:nvSpPr>
          <p:cNvPr id="58" name="TextBox 57">
            <a:extLst>
              <a:ext uri="{FF2B5EF4-FFF2-40B4-BE49-F238E27FC236}">
                <a16:creationId xmlns:a16="http://schemas.microsoft.com/office/drawing/2014/main" id="{B04EBE66-DCCF-EFEF-18CF-1FC0DEBC41D3}"/>
              </a:ext>
            </a:extLst>
          </p:cNvPr>
          <p:cNvSpPr txBox="1"/>
          <p:nvPr/>
        </p:nvSpPr>
        <p:spPr>
          <a:xfrm>
            <a:off x="12102410" y="5215957"/>
            <a:ext cx="2261985"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Rheumatoid Arthritis (RA)</a:t>
            </a:r>
          </a:p>
        </p:txBody>
      </p:sp>
      <p:sp>
        <p:nvSpPr>
          <p:cNvPr id="59" name="TextBox 58">
            <a:extLst>
              <a:ext uri="{FF2B5EF4-FFF2-40B4-BE49-F238E27FC236}">
                <a16:creationId xmlns:a16="http://schemas.microsoft.com/office/drawing/2014/main" id="{C318D9A6-44DC-0DA5-C690-3087947ED835}"/>
              </a:ext>
            </a:extLst>
          </p:cNvPr>
          <p:cNvSpPr txBox="1"/>
          <p:nvPr/>
        </p:nvSpPr>
        <p:spPr>
          <a:xfrm>
            <a:off x="12093734" y="7523087"/>
            <a:ext cx="2261985"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Colorectal Cancer (CRC)</a:t>
            </a:r>
          </a:p>
        </p:txBody>
      </p:sp>
      <p:sp>
        <p:nvSpPr>
          <p:cNvPr id="61" name="TextBox 60">
            <a:extLst>
              <a:ext uri="{FF2B5EF4-FFF2-40B4-BE49-F238E27FC236}">
                <a16:creationId xmlns:a16="http://schemas.microsoft.com/office/drawing/2014/main" id="{4393375C-13E3-4618-F2AB-E74238E460C3}"/>
              </a:ext>
            </a:extLst>
          </p:cNvPr>
          <p:cNvSpPr txBox="1"/>
          <p:nvPr/>
        </p:nvSpPr>
        <p:spPr>
          <a:xfrm>
            <a:off x="12395685" y="9978722"/>
            <a:ext cx="2261985"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Prostate Cancer (PC)</a:t>
            </a:r>
          </a:p>
        </p:txBody>
      </p:sp>
      <p:sp>
        <p:nvSpPr>
          <p:cNvPr id="62" name="TextBox 61">
            <a:extLst>
              <a:ext uri="{FF2B5EF4-FFF2-40B4-BE49-F238E27FC236}">
                <a16:creationId xmlns:a16="http://schemas.microsoft.com/office/drawing/2014/main" id="{AB0D390B-816E-AA2F-EE8E-21B403D4A9BD}"/>
              </a:ext>
            </a:extLst>
          </p:cNvPr>
          <p:cNvSpPr txBox="1"/>
          <p:nvPr/>
        </p:nvSpPr>
        <p:spPr>
          <a:xfrm>
            <a:off x="17135277" y="16657840"/>
            <a:ext cx="4374359" cy="7478970"/>
          </a:xfrm>
          <a:prstGeom prst="rect">
            <a:avLst/>
          </a:prstGeom>
          <a:noFill/>
        </p:spPr>
        <p:txBody>
          <a:bodyPr wrap="square">
            <a:spAutoFit/>
          </a:bodyPr>
          <a:lstStyle/>
          <a:p>
            <a:pPr>
              <a:buNone/>
            </a:pPr>
            <a:r>
              <a:rPr lang="en-US" sz="2000" b="1" dirty="0">
                <a:latin typeface="Arial" panose="020B0604020202020204" pitchFamily="34" charset="0"/>
                <a:cs typeface="Arial" panose="020B0604020202020204" pitchFamily="34" charset="0"/>
              </a:rPr>
              <a:t>Figure 3. Retainment and Discovery of Significant Genes in tKOI Analysis</a:t>
            </a:r>
          </a:p>
          <a:p>
            <a:pPr algn="just">
              <a:buNone/>
            </a:pPr>
            <a:r>
              <a:rPr lang="en-US" sz="2000" dirty="0">
                <a:latin typeface="Arial" panose="020B0604020202020204" pitchFamily="34" charset="0"/>
                <a:cs typeface="Arial" panose="020B0604020202020204" pitchFamily="34" charset="0"/>
              </a:rPr>
              <a:t>Significance between experimental differential expression analysis and tKOI enrichment results were compared across the three tested datasets. Most genes that are significant in the experiment also show strong significance in tKOI, demonstrating </a:t>
            </a:r>
            <a:r>
              <a:rPr lang="en-US" sz="2000" b="1" dirty="0">
                <a:latin typeface="Arial" panose="020B0604020202020204" pitchFamily="34" charset="0"/>
                <a:cs typeface="Arial" panose="020B0604020202020204" pitchFamily="34" charset="0"/>
              </a:rPr>
              <a:t>retainment</a:t>
            </a:r>
            <a:r>
              <a:rPr lang="en-US" sz="2000" dirty="0">
                <a:latin typeface="Arial" panose="020B0604020202020204" pitchFamily="34" charset="0"/>
                <a:cs typeface="Arial" panose="020B0604020202020204" pitchFamily="34" charset="0"/>
              </a:rPr>
              <a:t> of key experimental findings. However, tKOI also identifies </a:t>
            </a:r>
            <a:r>
              <a:rPr lang="en-US" sz="2000" b="1" dirty="0">
                <a:latin typeface="Arial" panose="020B0604020202020204" pitchFamily="34" charset="0"/>
                <a:cs typeface="Arial" panose="020B0604020202020204" pitchFamily="34" charset="0"/>
              </a:rPr>
              <a:t>discovery</a:t>
            </a:r>
            <a:r>
              <a:rPr lang="en-US" sz="2000" dirty="0">
                <a:latin typeface="Arial" panose="020B0604020202020204" pitchFamily="34" charset="0"/>
                <a:cs typeface="Arial" panose="020B0604020202020204" pitchFamily="34" charset="0"/>
              </a:rPr>
              <a:t> genes, genes that are only significant in the network-based analysis but not in the experiment. These genes, despite not meeting experimental significance thresholds, may hold high biological relevance in the network context. By leveraging knowledge graph propagation, tKOI enhances gene discovery beyond conventional differential expression analysis. </a:t>
            </a:r>
          </a:p>
        </p:txBody>
      </p:sp>
      <p:sp>
        <p:nvSpPr>
          <p:cNvPr id="63" name="TextBox 62">
            <a:extLst>
              <a:ext uri="{FF2B5EF4-FFF2-40B4-BE49-F238E27FC236}">
                <a16:creationId xmlns:a16="http://schemas.microsoft.com/office/drawing/2014/main" id="{7BE52407-DDCF-DB6E-B565-25C114838E7B}"/>
              </a:ext>
            </a:extLst>
          </p:cNvPr>
          <p:cNvSpPr txBox="1"/>
          <p:nvPr/>
        </p:nvSpPr>
        <p:spPr>
          <a:xfrm>
            <a:off x="11080168" y="16571615"/>
            <a:ext cx="1010373"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RA</a:t>
            </a:r>
          </a:p>
        </p:txBody>
      </p:sp>
      <p:sp>
        <p:nvSpPr>
          <p:cNvPr id="1024" name="TextBox 1023">
            <a:extLst>
              <a:ext uri="{FF2B5EF4-FFF2-40B4-BE49-F238E27FC236}">
                <a16:creationId xmlns:a16="http://schemas.microsoft.com/office/drawing/2014/main" id="{71636EFD-C1EB-841D-6A40-E5D1099F6F36}"/>
              </a:ext>
            </a:extLst>
          </p:cNvPr>
          <p:cNvSpPr txBox="1"/>
          <p:nvPr/>
        </p:nvSpPr>
        <p:spPr>
          <a:xfrm>
            <a:off x="10927440" y="19124699"/>
            <a:ext cx="1010373"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CRC</a:t>
            </a:r>
          </a:p>
        </p:txBody>
      </p:sp>
      <p:sp>
        <p:nvSpPr>
          <p:cNvPr id="1025" name="TextBox 1024">
            <a:extLst>
              <a:ext uri="{FF2B5EF4-FFF2-40B4-BE49-F238E27FC236}">
                <a16:creationId xmlns:a16="http://schemas.microsoft.com/office/drawing/2014/main" id="{69611EDA-D2E1-B6CB-61E4-7213AC8546BA}"/>
              </a:ext>
            </a:extLst>
          </p:cNvPr>
          <p:cNvSpPr txBox="1"/>
          <p:nvPr/>
        </p:nvSpPr>
        <p:spPr>
          <a:xfrm>
            <a:off x="11110322" y="21577396"/>
            <a:ext cx="1010373"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PC</a:t>
            </a:r>
          </a:p>
        </p:txBody>
      </p:sp>
      <p:grpSp>
        <p:nvGrpSpPr>
          <p:cNvPr id="1032" name="Group 1031">
            <a:extLst>
              <a:ext uri="{FF2B5EF4-FFF2-40B4-BE49-F238E27FC236}">
                <a16:creationId xmlns:a16="http://schemas.microsoft.com/office/drawing/2014/main" id="{891ABB13-8254-8CDF-BC0D-043A6F842C2E}"/>
              </a:ext>
            </a:extLst>
          </p:cNvPr>
          <p:cNvGrpSpPr/>
          <p:nvPr/>
        </p:nvGrpSpPr>
        <p:grpSpPr>
          <a:xfrm>
            <a:off x="22085789" y="5091209"/>
            <a:ext cx="8661966" cy="4921381"/>
            <a:chOff x="22020232" y="5261994"/>
            <a:chExt cx="8057078" cy="4577708"/>
          </a:xfrm>
        </p:grpSpPr>
        <p:pic>
          <p:nvPicPr>
            <p:cNvPr id="17" name="Picture 16" descr="A diagram of a number of genes&#10;&#10;AI-generated content may be incorrect.">
              <a:extLst>
                <a:ext uri="{FF2B5EF4-FFF2-40B4-BE49-F238E27FC236}">
                  <a16:creationId xmlns:a16="http://schemas.microsoft.com/office/drawing/2014/main" id="{A896F8BD-AA67-F5FB-50EA-B21ADD37BEF5}"/>
                </a:ext>
              </a:extLst>
            </p:cNvPr>
            <p:cNvPicPr>
              <a:picLocks noChangeAspect="1"/>
            </p:cNvPicPr>
            <p:nvPr/>
          </p:nvPicPr>
          <p:blipFill>
            <a:blip r:embed="rId10"/>
            <a:stretch>
              <a:fillRect/>
            </a:stretch>
          </p:blipFill>
          <p:spPr>
            <a:xfrm>
              <a:off x="22020232" y="5603320"/>
              <a:ext cx="2448515" cy="4197455"/>
            </a:xfrm>
            <a:prstGeom prst="rect">
              <a:avLst/>
            </a:prstGeom>
          </p:spPr>
        </p:pic>
        <p:pic>
          <p:nvPicPr>
            <p:cNvPr id="19" name="Picture 18" descr="A comparison of a number of genes&#10;&#10;AI-generated content may be incorrect.">
              <a:extLst>
                <a:ext uri="{FF2B5EF4-FFF2-40B4-BE49-F238E27FC236}">
                  <a16:creationId xmlns:a16="http://schemas.microsoft.com/office/drawing/2014/main" id="{CFEF8A7B-3556-04F4-F02C-B716D8BA7AF4}"/>
                </a:ext>
              </a:extLst>
            </p:cNvPr>
            <p:cNvPicPr>
              <a:picLocks noChangeAspect="1"/>
            </p:cNvPicPr>
            <p:nvPr/>
          </p:nvPicPr>
          <p:blipFill>
            <a:blip r:embed="rId11"/>
            <a:stretch>
              <a:fillRect/>
            </a:stretch>
          </p:blipFill>
          <p:spPr>
            <a:xfrm>
              <a:off x="24346673" y="5606487"/>
              <a:ext cx="2448515" cy="4197455"/>
            </a:xfrm>
            <a:prstGeom prst="rect">
              <a:avLst/>
            </a:prstGeom>
          </p:spPr>
        </p:pic>
        <p:pic>
          <p:nvPicPr>
            <p:cNvPr id="21" name="Picture 20" descr="A comparison of a number of genes&#10;&#10;AI-generated content may be incorrect.">
              <a:extLst>
                <a:ext uri="{FF2B5EF4-FFF2-40B4-BE49-F238E27FC236}">
                  <a16:creationId xmlns:a16="http://schemas.microsoft.com/office/drawing/2014/main" id="{C5CA7652-9A43-918E-B9FF-344AF91F925B}"/>
                </a:ext>
              </a:extLst>
            </p:cNvPr>
            <p:cNvPicPr>
              <a:picLocks noChangeAspect="1"/>
            </p:cNvPicPr>
            <p:nvPr/>
          </p:nvPicPr>
          <p:blipFill>
            <a:blip r:embed="rId12"/>
            <a:stretch>
              <a:fillRect/>
            </a:stretch>
          </p:blipFill>
          <p:spPr>
            <a:xfrm>
              <a:off x="26677244" y="5587249"/>
              <a:ext cx="2480597" cy="4252453"/>
            </a:xfrm>
            <a:prstGeom prst="rect">
              <a:avLst/>
            </a:prstGeom>
          </p:spPr>
        </p:pic>
        <p:pic>
          <p:nvPicPr>
            <p:cNvPr id="1026" name="Picture 1025" descr="A graph with numbers and a diagram&#10;&#10;AI-generated content may be incorrect.">
              <a:extLst>
                <a:ext uri="{FF2B5EF4-FFF2-40B4-BE49-F238E27FC236}">
                  <a16:creationId xmlns:a16="http://schemas.microsoft.com/office/drawing/2014/main" id="{D730E1BE-EB0B-215F-73DC-ACE03CA3296E}"/>
                </a:ext>
              </a:extLst>
            </p:cNvPr>
            <p:cNvPicPr>
              <a:picLocks noChangeAspect="1"/>
            </p:cNvPicPr>
            <p:nvPr/>
          </p:nvPicPr>
          <p:blipFill>
            <a:blip r:embed="rId13">
              <a:extLst>
                <a:ext uri="{28A0092B-C50C-407E-A947-70E740481C1C}">
                  <a14:useLocalDpi xmlns:a14="http://schemas.microsoft.com/office/drawing/2010/main"/>
                </a:ext>
              </a:extLst>
            </a:blip>
            <a:srcRect l="62326" t="16150" b="21744"/>
            <a:stretch/>
          </p:blipFill>
          <p:spPr>
            <a:xfrm>
              <a:off x="29157841" y="6714012"/>
              <a:ext cx="919469" cy="1818897"/>
            </a:xfrm>
            <a:prstGeom prst="rect">
              <a:avLst/>
            </a:prstGeom>
          </p:spPr>
        </p:pic>
        <p:sp>
          <p:nvSpPr>
            <p:cNvPr id="1027" name="TextBox 1026">
              <a:extLst>
                <a:ext uri="{FF2B5EF4-FFF2-40B4-BE49-F238E27FC236}">
                  <a16:creationId xmlns:a16="http://schemas.microsoft.com/office/drawing/2014/main" id="{B7859361-873E-08AE-2C0A-8ABA41983F0B}"/>
                </a:ext>
              </a:extLst>
            </p:cNvPr>
            <p:cNvSpPr txBox="1"/>
            <p:nvPr/>
          </p:nvSpPr>
          <p:spPr>
            <a:xfrm>
              <a:off x="23133636" y="5265482"/>
              <a:ext cx="556563" cy="400110"/>
            </a:xfrm>
            <a:prstGeom prst="rect">
              <a:avLst/>
            </a:prstGeom>
            <a:noFill/>
          </p:spPr>
          <p:txBody>
            <a:bodyPr wrap="none">
              <a:spAutoFit/>
            </a:bodyPr>
            <a:lstStyle/>
            <a:p>
              <a:r>
                <a:rPr lang="en-US" sz="2000" b="1" dirty="0">
                  <a:latin typeface="Arial" panose="020B0604020202020204" pitchFamily="34" charset="0"/>
                  <a:cs typeface="Arial" panose="020B0604020202020204" pitchFamily="34" charset="0"/>
                </a:rPr>
                <a:t>RA</a:t>
              </a:r>
            </a:p>
          </p:txBody>
        </p:sp>
        <p:sp>
          <p:nvSpPr>
            <p:cNvPr id="1028" name="TextBox 1027">
              <a:extLst>
                <a:ext uri="{FF2B5EF4-FFF2-40B4-BE49-F238E27FC236}">
                  <a16:creationId xmlns:a16="http://schemas.microsoft.com/office/drawing/2014/main" id="{415B495A-62ED-25D9-55EA-BD28942E5F5A}"/>
                </a:ext>
              </a:extLst>
            </p:cNvPr>
            <p:cNvSpPr txBox="1"/>
            <p:nvPr/>
          </p:nvSpPr>
          <p:spPr>
            <a:xfrm>
              <a:off x="25359587" y="5265482"/>
              <a:ext cx="742511" cy="400110"/>
            </a:xfrm>
            <a:prstGeom prst="rect">
              <a:avLst/>
            </a:prstGeom>
            <a:noFill/>
          </p:spPr>
          <p:txBody>
            <a:bodyPr wrap="none">
              <a:spAutoFit/>
            </a:bodyPr>
            <a:lstStyle/>
            <a:p>
              <a:r>
                <a:rPr lang="en-US" sz="2000" b="1" dirty="0">
                  <a:latin typeface="Arial" panose="020B0604020202020204" pitchFamily="34" charset="0"/>
                  <a:cs typeface="Arial" panose="020B0604020202020204" pitchFamily="34" charset="0"/>
                </a:rPr>
                <a:t>CRC</a:t>
              </a:r>
            </a:p>
          </p:txBody>
        </p:sp>
        <p:sp>
          <p:nvSpPr>
            <p:cNvPr id="1029" name="TextBox 1028">
              <a:extLst>
                <a:ext uri="{FF2B5EF4-FFF2-40B4-BE49-F238E27FC236}">
                  <a16:creationId xmlns:a16="http://schemas.microsoft.com/office/drawing/2014/main" id="{543BF7B5-4DC9-CC5B-16DF-7240CB90B0F8}"/>
                </a:ext>
              </a:extLst>
            </p:cNvPr>
            <p:cNvSpPr txBox="1"/>
            <p:nvPr/>
          </p:nvSpPr>
          <p:spPr>
            <a:xfrm>
              <a:off x="27697508" y="5261994"/>
              <a:ext cx="542136" cy="400110"/>
            </a:xfrm>
            <a:prstGeom prst="rect">
              <a:avLst/>
            </a:prstGeom>
            <a:noFill/>
          </p:spPr>
          <p:txBody>
            <a:bodyPr wrap="none">
              <a:spAutoFit/>
            </a:bodyPr>
            <a:lstStyle/>
            <a:p>
              <a:r>
                <a:rPr lang="en-US" sz="2000" b="1" dirty="0">
                  <a:latin typeface="Arial" panose="020B0604020202020204" pitchFamily="34" charset="0"/>
                  <a:cs typeface="Arial" panose="020B0604020202020204" pitchFamily="34" charset="0"/>
                </a:rPr>
                <a:t>PC</a:t>
              </a:r>
            </a:p>
          </p:txBody>
        </p:sp>
      </p:grpSp>
      <p:sp>
        <p:nvSpPr>
          <p:cNvPr id="1033" name="TextBox 1032">
            <a:extLst>
              <a:ext uri="{FF2B5EF4-FFF2-40B4-BE49-F238E27FC236}">
                <a16:creationId xmlns:a16="http://schemas.microsoft.com/office/drawing/2014/main" id="{DB403659-7D90-04F8-36B3-41507FE83CEE}"/>
              </a:ext>
            </a:extLst>
          </p:cNvPr>
          <p:cNvSpPr txBox="1"/>
          <p:nvPr/>
        </p:nvSpPr>
        <p:spPr>
          <a:xfrm>
            <a:off x="30738799" y="7942762"/>
            <a:ext cx="2031523" cy="2031325"/>
          </a:xfrm>
          <a:prstGeom prst="rect">
            <a:avLst/>
          </a:prstGeom>
          <a:noFill/>
        </p:spPr>
        <p:txBody>
          <a:bodyPr wrap="square" rtlCol="0">
            <a:spAutoFit/>
          </a:bodyPr>
          <a:lstStyle/>
          <a:p>
            <a:pPr>
              <a:buNone/>
            </a:pPr>
            <a:r>
              <a:rPr lang="en-US" sz="1800" b="1" dirty="0">
                <a:latin typeface="Arial" panose="020B0604020202020204" pitchFamily="34" charset="0"/>
                <a:cs typeface="Arial" panose="020B0604020202020204" pitchFamily="34" charset="0"/>
              </a:rPr>
              <a:t>Figure 3: Simulation-Based Optimization of Significance Thresholds for tKOI Analysis</a:t>
            </a:r>
          </a:p>
        </p:txBody>
      </p:sp>
      <p:sp>
        <p:nvSpPr>
          <p:cNvPr id="1051" name="TextBox 1050">
            <a:extLst>
              <a:ext uri="{FF2B5EF4-FFF2-40B4-BE49-F238E27FC236}">
                <a16:creationId xmlns:a16="http://schemas.microsoft.com/office/drawing/2014/main" id="{13D03390-D546-2EA6-92AB-9F74C555A3A4}"/>
              </a:ext>
            </a:extLst>
          </p:cNvPr>
          <p:cNvSpPr txBox="1"/>
          <p:nvPr/>
        </p:nvSpPr>
        <p:spPr>
          <a:xfrm>
            <a:off x="22186751" y="9972910"/>
            <a:ext cx="10428527" cy="2031325"/>
          </a:xfrm>
          <a:prstGeom prst="rect">
            <a:avLst/>
          </a:prstGeom>
          <a:noFill/>
        </p:spPr>
        <p:txBody>
          <a:bodyPr wrap="square">
            <a:spAutoFit/>
          </a:bodyPr>
          <a:lstStyle/>
          <a:p>
            <a:pPr algn="just">
              <a:buNone/>
            </a:pPr>
            <a:r>
              <a:rPr lang="en-US" sz="1800" dirty="0">
                <a:latin typeface="Arial" panose="020B0604020202020204" pitchFamily="34" charset="0"/>
                <a:cs typeface="Arial" panose="020B0604020202020204" pitchFamily="34" charset="0"/>
              </a:rPr>
              <a:t>Simulated differentially expressed gene datasets were generated by varying log fold change (LFC) thresholds from 0 to 1 and p-value cutoffs from 0.1 to 0.00001. The top row shows the retainment rate, representing the proportion of experimentally significant genes that remain significant in tKOI. The bottom row depicts the discovery rate, capturing genes that gain significance in tKOI despite being borderline or insignificant in the experiment. The color scale reflects the statistical significance of the genes, while point sizes indicate LFC magnitude. This approach enables the identification of optimal significance thresholds that balance sensitivity and discovery potential in tKOI analysis.</a:t>
            </a:r>
          </a:p>
        </p:txBody>
      </p:sp>
      <p:pic>
        <p:nvPicPr>
          <p:cNvPr id="1057" name="Picture 1056" descr="A map of different colors&#10;&#10;AI-generated content may be incorrect.">
            <a:extLst>
              <a:ext uri="{FF2B5EF4-FFF2-40B4-BE49-F238E27FC236}">
                <a16:creationId xmlns:a16="http://schemas.microsoft.com/office/drawing/2014/main" id="{8617CAC5-C60B-2A0B-1C81-CB7CCD1F43EC}"/>
              </a:ext>
            </a:extLst>
          </p:cNvPr>
          <p:cNvPicPr>
            <a:picLocks noChangeAspect="1"/>
          </p:cNvPicPr>
          <p:nvPr/>
        </p:nvPicPr>
        <p:blipFill>
          <a:blip r:embed="rId14"/>
          <a:stretch>
            <a:fillRect/>
          </a:stretch>
        </p:blipFill>
        <p:spPr>
          <a:xfrm>
            <a:off x="22009549" y="13254344"/>
            <a:ext cx="5166892" cy="3875169"/>
          </a:xfrm>
          <a:prstGeom prst="rect">
            <a:avLst/>
          </a:prstGeom>
        </p:spPr>
      </p:pic>
      <p:pic>
        <p:nvPicPr>
          <p:cNvPr id="1053" name="Picture 1052" descr="A chart of cell division&#10;&#10;AI-generated content may be incorrect.">
            <a:extLst>
              <a:ext uri="{FF2B5EF4-FFF2-40B4-BE49-F238E27FC236}">
                <a16:creationId xmlns:a16="http://schemas.microsoft.com/office/drawing/2014/main" id="{4742A7B7-6745-BC4B-A157-ADFC41F35F0A}"/>
              </a:ext>
            </a:extLst>
          </p:cNvPr>
          <p:cNvPicPr>
            <a:picLocks noChangeAspect="1"/>
          </p:cNvPicPr>
          <p:nvPr/>
        </p:nvPicPr>
        <p:blipFill>
          <a:blip r:embed="rId15"/>
          <a:srcRect t="4461" r="11215"/>
          <a:stretch/>
        </p:blipFill>
        <p:spPr>
          <a:xfrm>
            <a:off x="27061815" y="13786568"/>
            <a:ext cx="2755565" cy="2695632"/>
          </a:xfrm>
          <a:prstGeom prst="rect">
            <a:avLst/>
          </a:prstGeom>
        </p:spPr>
      </p:pic>
      <p:pic>
        <p:nvPicPr>
          <p:cNvPr id="1055" name="Picture 1054" descr="A chart of cell division&#10;&#10;AI-generated content may be incorrect.">
            <a:extLst>
              <a:ext uri="{FF2B5EF4-FFF2-40B4-BE49-F238E27FC236}">
                <a16:creationId xmlns:a16="http://schemas.microsoft.com/office/drawing/2014/main" id="{4369D803-CECB-A24F-4B8A-053ED0D69E3F}"/>
              </a:ext>
            </a:extLst>
          </p:cNvPr>
          <p:cNvPicPr>
            <a:picLocks noChangeAspect="1"/>
          </p:cNvPicPr>
          <p:nvPr/>
        </p:nvPicPr>
        <p:blipFill>
          <a:blip r:embed="rId16"/>
          <a:srcRect t="3951" r="11653"/>
          <a:stretch/>
        </p:blipFill>
        <p:spPr>
          <a:xfrm>
            <a:off x="29887860" y="13739269"/>
            <a:ext cx="2727418" cy="2695632"/>
          </a:xfrm>
          <a:prstGeom prst="rect">
            <a:avLst/>
          </a:prstGeom>
        </p:spPr>
      </p:pic>
      <p:sp>
        <p:nvSpPr>
          <p:cNvPr id="1058" name="TextBox 1057">
            <a:extLst>
              <a:ext uri="{FF2B5EF4-FFF2-40B4-BE49-F238E27FC236}">
                <a16:creationId xmlns:a16="http://schemas.microsoft.com/office/drawing/2014/main" id="{02CD523E-8808-2222-1E5B-1E21CF073666}"/>
              </a:ext>
            </a:extLst>
          </p:cNvPr>
          <p:cNvSpPr txBox="1"/>
          <p:nvPr/>
        </p:nvSpPr>
        <p:spPr>
          <a:xfrm>
            <a:off x="27468461" y="13438973"/>
            <a:ext cx="1096775" cy="400110"/>
          </a:xfrm>
          <a:prstGeom prst="rect">
            <a:avLst/>
          </a:prstGeom>
          <a:noFill/>
        </p:spPr>
        <p:txBody>
          <a:bodyPr wrap="none">
            <a:spAutoFit/>
          </a:bodyPr>
          <a:lstStyle/>
          <a:p>
            <a:r>
              <a:rPr lang="en-US" sz="2000" b="1" dirty="0">
                <a:latin typeface="Arial" panose="020B0604020202020204" pitchFamily="34" charset="0"/>
                <a:cs typeface="Arial" panose="020B0604020202020204" pitchFamily="34" charset="0"/>
              </a:rPr>
              <a:t>Control</a:t>
            </a:r>
          </a:p>
        </p:txBody>
      </p:sp>
      <p:sp>
        <p:nvSpPr>
          <p:cNvPr id="1059" name="TextBox 1058">
            <a:extLst>
              <a:ext uri="{FF2B5EF4-FFF2-40B4-BE49-F238E27FC236}">
                <a16:creationId xmlns:a16="http://schemas.microsoft.com/office/drawing/2014/main" id="{D0F4997F-783E-65B9-4412-DED9AF814053}"/>
              </a:ext>
            </a:extLst>
          </p:cNvPr>
          <p:cNvSpPr txBox="1"/>
          <p:nvPr/>
        </p:nvSpPr>
        <p:spPr>
          <a:xfrm>
            <a:off x="30376464" y="13425183"/>
            <a:ext cx="912429" cy="400110"/>
          </a:xfrm>
          <a:prstGeom prst="rect">
            <a:avLst/>
          </a:prstGeom>
          <a:noFill/>
        </p:spPr>
        <p:txBody>
          <a:bodyPr wrap="none">
            <a:spAutoFit/>
          </a:bodyPr>
          <a:lstStyle/>
          <a:p>
            <a:r>
              <a:rPr lang="en-US" sz="2000" b="1" dirty="0">
                <a:latin typeface="Arial" panose="020B0604020202020204" pitchFamily="34" charset="0"/>
                <a:cs typeface="Arial" panose="020B0604020202020204" pitchFamily="34" charset="0"/>
              </a:rPr>
              <a:t>SPMS</a:t>
            </a:r>
          </a:p>
        </p:txBody>
      </p:sp>
      <p:sp>
        <p:nvSpPr>
          <p:cNvPr id="1060" name="TextBox 1059">
            <a:extLst>
              <a:ext uri="{FF2B5EF4-FFF2-40B4-BE49-F238E27FC236}">
                <a16:creationId xmlns:a16="http://schemas.microsoft.com/office/drawing/2014/main" id="{2F09473B-29B3-C8CE-3625-093E3F273DA4}"/>
              </a:ext>
            </a:extLst>
          </p:cNvPr>
          <p:cNvSpPr txBox="1"/>
          <p:nvPr/>
        </p:nvSpPr>
        <p:spPr>
          <a:xfrm>
            <a:off x="22304996" y="17071078"/>
            <a:ext cx="10411539" cy="3170099"/>
          </a:xfrm>
          <a:prstGeom prst="rect">
            <a:avLst/>
          </a:prstGeom>
          <a:noFill/>
        </p:spPr>
        <p:txBody>
          <a:bodyPr wrap="square">
            <a:spAutoFit/>
          </a:bodyPr>
          <a:lstStyle/>
          <a:p>
            <a:pPr>
              <a:buNone/>
            </a:pPr>
            <a:r>
              <a:rPr lang="en-US" sz="2000" b="1" dirty="0">
                <a:latin typeface="Arial" panose="020B0604020202020204" pitchFamily="34" charset="0"/>
                <a:cs typeface="Arial" panose="020B0604020202020204" pitchFamily="34" charset="0"/>
              </a:rPr>
              <a:t>Figure 4. Cell-Type-Specific Analysis of Secondary Progressive Multiple Sclerosis (SPMS) Using tKOI</a:t>
            </a:r>
          </a:p>
          <a:p>
            <a:pPr algn="just">
              <a:buNone/>
            </a:pPr>
            <a:r>
              <a:rPr lang="en-US" sz="2000" dirty="0">
                <a:latin typeface="Arial" panose="020B0604020202020204" pitchFamily="34" charset="0"/>
                <a:cs typeface="Arial" panose="020B0604020202020204" pitchFamily="34" charset="0"/>
              </a:rPr>
              <a:t>This figure demonstrates the cell-type specificity of tKOI by applying it to a Multiple Sclerosis dataset. (Left) A UMAP plot of single-cell RNA sequencing data shows the clustering of different cell types, including oligodendrocytes, microglia, astrocytes, neurons, and immune cells. (Right) Heatmaps display the cell-cell interaction scores inferred from tKOI for control (B) and secondary progressive multiple sclerosis (SPMS) (C) conditions. Marker genes identified within each cell type cluster exhibit similar cell-type network enrichment profiles, demonstrating that tKOI effectively captures cell-type-specific pathway activity and interactions in disease contexts.</a:t>
            </a:r>
          </a:p>
        </p:txBody>
      </p:sp>
      <p:sp>
        <p:nvSpPr>
          <p:cNvPr id="1061" name="TextBox 1060">
            <a:extLst>
              <a:ext uri="{FF2B5EF4-FFF2-40B4-BE49-F238E27FC236}">
                <a16:creationId xmlns:a16="http://schemas.microsoft.com/office/drawing/2014/main" id="{28065790-3827-6DFF-F3A4-7BA5513E05A5}"/>
              </a:ext>
            </a:extLst>
          </p:cNvPr>
          <p:cNvSpPr txBox="1"/>
          <p:nvPr/>
        </p:nvSpPr>
        <p:spPr>
          <a:xfrm>
            <a:off x="22358783" y="21221160"/>
            <a:ext cx="10256495" cy="3170099"/>
          </a:xfrm>
          <a:prstGeom prst="rect">
            <a:avLst/>
          </a:prstGeom>
          <a:noFill/>
        </p:spPr>
        <p:txBody>
          <a:bodyPr wrap="square">
            <a:spAutoFit/>
          </a:bodyPr>
          <a:lstStyle/>
          <a:p>
            <a:pPr algn="just">
              <a:buNone/>
            </a:pPr>
            <a:r>
              <a:rPr lang="en-US" sz="2000" dirty="0">
                <a:latin typeface="Arial" panose="020B0604020202020204" pitchFamily="34" charset="0"/>
                <a:cs typeface="Arial" panose="020B0604020202020204" pitchFamily="34" charset="0"/>
              </a:rPr>
              <a:t>In summary, tKOI leverages large-scale biological knowledge graphs for enhanced transcriptomic analysis. </a:t>
            </a:r>
          </a:p>
          <a:p>
            <a:pPr algn="just">
              <a:buNone/>
            </a:pPr>
            <a:r>
              <a:rPr lang="en-US" sz="2000" b="1" dirty="0">
                <a:latin typeface="Arial" panose="020B0604020202020204" pitchFamily="34" charset="0"/>
                <a:cs typeface="Arial" panose="020B0604020202020204" pitchFamily="34" charset="0"/>
              </a:rPr>
              <a:t>Comparable to Leading Tools</a:t>
            </a:r>
            <a:r>
              <a:rPr lang="en-US" sz="2000" dirty="0">
                <a:latin typeface="Arial" panose="020B0604020202020204" pitchFamily="34" charset="0"/>
                <a:cs typeface="Arial" panose="020B0604020202020204" pitchFamily="34" charset="0"/>
              </a:rPr>
              <a:t>: tKOI produces Gene Ontology (GO) enrichment results on par with ClusterProfiler. </a:t>
            </a:r>
          </a:p>
          <a:p>
            <a:pPr algn="just">
              <a:buNone/>
            </a:pPr>
            <a:r>
              <a:rPr lang="en-US" sz="2000" b="1" dirty="0">
                <a:latin typeface="Arial" panose="020B0604020202020204" pitchFamily="34" charset="0"/>
                <a:cs typeface="Arial" panose="020B0604020202020204" pitchFamily="34" charset="0"/>
              </a:rPr>
              <a:t>Beyond GO &amp; KEGG: </a:t>
            </a:r>
            <a:r>
              <a:rPr lang="en-US" sz="2000" dirty="0">
                <a:latin typeface="Arial" panose="020B0604020202020204" pitchFamily="34" charset="0"/>
                <a:cs typeface="Arial" panose="020B0604020202020204" pitchFamily="34" charset="0"/>
              </a:rPr>
              <a:t>tKOI uncovers novel biological insights beyond traditional pathway annotations. </a:t>
            </a:r>
          </a:p>
          <a:p>
            <a:pPr algn="just">
              <a:buNone/>
            </a:pPr>
            <a:r>
              <a:rPr lang="en-US" sz="2000" b="1" dirty="0">
                <a:latin typeface="Arial" panose="020B0604020202020204" pitchFamily="34" charset="0"/>
                <a:cs typeface="Arial" panose="020B0604020202020204" pitchFamily="34" charset="0"/>
              </a:rPr>
              <a:t>Discovery of Hidden Signals</a:t>
            </a:r>
            <a:r>
              <a:rPr lang="en-US" sz="2000" dirty="0">
                <a:latin typeface="Arial" panose="020B0604020202020204" pitchFamily="34" charset="0"/>
                <a:cs typeface="Arial" panose="020B0604020202020204" pitchFamily="34" charset="0"/>
              </a:rPr>
              <a:t>: Identifies disease-associated genes missed by conventional statistical thresholds but biologically relevant. </a:t>
            </a:r>
          </a:p>
          <a:p>
            <a:pPr algn="just">
              <a:buNone/>
            </a:pPr>
            <a:r>
              <a:rPr lang="en-US" sz="2000" b="1" dirty="0">
                <a:latin typeface="Arial" panose="020B0604020202020204" pitchFamily="34" charset="0"/>
                <a:cs typeface="Arial" panose="020B0604020202020204" pitchFamily="34" charset="0"/>
              </a:rPr>
              <a:t>Cell-Type Specificity</a:t>
            </a:r>
            <a:r>
              <a:rPr lang="en-US" sz="2000" dirty="0">
                <a:latin typeface="Arial" panose="020B0604020202020204" pitchFamily="34" charset="0"/>
                <a:cs typeface="Arial" panose="020B0604020202020204" pitchFamily="34" charset="0"/>
              </a:rPr>
              <a:t>: Captures cell-type-enriched signals, enabling more precise transcriptomic interpretation.</a:t>
            </a:r>
          </a:p>
        </p:txBody>
      </p:sp>
      <p:pic>
        <p:nvPicPr>
          <p:cNvPr id="1063" name="Picture 1062" descr="A qr code on a white background&#10;&#10;AI-generated content may be incorrect.">
            <a:extLst>
              <a:ext uri="{FF2B5EF4-FFF2-40B4-BE49-F238E27FC236}">
                <a16:creationId xmlns:a16="http://schemas.microsoft.com/office/drawing/2014/main" id="{4E030AE8-9890-AD78-913F-D5E85438C71D}"/>
              </a:ext>
            </a:extLst>
          </p:cNvPr>
          <p:cNvPicPr>
            <a:picLocks noChangeAspect="1"/>
          </p:cNvPicPr>
          <p:nvPr/>
        </p:nvPicPr>
        <p:blipFill>
          <a:blip r:embed="rId17"/>
          <a:stretch>
            <a:fillRect/>
          </a:stretch>
        </p:blipFill>
        <p:spPr>
          <a:xfrm>
            <a:off x="357861" y="912554"/>
            <a:ext cx="2969833" cy="2986707"/>
          </a:xfrm>
          <a:prstGeom prst="rect">
            <a:avLst/>
          </a:prstGeom>
        </p:spPr>
      </p:pic>
    </p:spTree>
    <p:extLst>
      <p:ext uri="{BB962C8B-B14F-4D97-AF65-F5344CB8AC3E}">
        <p14:creationId xmlns:p14="http://schemas.microsoft.com/office/powerpoint/2010/main" val="29727353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just">
          <a:buNone/>
          <a:defRPr sz="1800" b="1"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3170</TotalTime>
  <Words>841</Words>
  <Application>Microsoft Macintosh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 Wanjun</dc:creator>
  <cp:lastModifiedBy>Gu, Wanjun</cp:lastModifiedBy>
  <cp:revision>19</cp:revision>
  <dcterms:created xsi:type="dcterms:W3CDTF">2024-10-30T18:49:56Z</dcterms:created>
  <dcterms:modified xsi:type="dcterms:W3CDTF">2025-03-14T23:10:31Z</dcterms:modified>
</cp:coreProperties>
</file>